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70"/>
  </p:notesMasterIdLst>
  <p:sldIdLst>
    <p:sldId id="256" r:id="rId2"/>
    <p:sldId id="282" r:id="rId3"/>
    <p:sldId id="257" r:id="rId4"/>
    <p:sldId id="258" r:id="rId5"/>
    <p:sldId id="259" r:id="rId6"/>
    <p:sldId id="261" r:id="rId7"/>
    <p:sldId id="260" r:id="rId8"/>
    <p:sldId id="273" r:id="rId9"/>
    <p:sldId id="283" r:id="rId10"/>
    <p:sldId id="284" r:id="rId11"/>
    <p:sldId id="285" r:id="rId12"/>
    <p:sldId id="286" r:id="rId13"/>
    <p:sldId id="287" r:id="rId14"/>
    <p:sldId id="288" r:id="rId15"/>
    <p:sldId id="289" r:id="rId16"/>
    <p:sldId id="290" r:id="rId17"/>
    <p:sldId id="264" r:id="rId18"/>
    <p:sldId id="291" r:id="rId19"/>
    <p:sldId id="292" r:id="rId20"/>
    <p:sldId id="293" r:id="rId21"/>
    <p:sldId id="294" r:id="rId22"/>
    <p:sldId id="295" r:id="rId23"/>
    <p:sldId id="297" r:id="rId24"/>
    <p:sldId id="296" r:id="rId25"/>
    <p:sldId id="298" r:id="rId26"/>
    <p:sldId id="299" r:id="rId27"/>
    <p:sldId id="300" r:id="rId28"/>
    <p:sldId id="302" r:id="rId29"/>
    <p:sldId id="303" r:id="rId30"/>
    <p:sldId id="304" r:id="rId31"/>
    <p:sldId id="305" r:id="rId32"/>
    <p:sldId id="306" r:id="rId33"/>
    <p:sldId id="331" r:id="rId34"/>
    <p:sldId id="332" r:id="rId35"/>
    <p:sldId id="330" r:id="rId36"/>
    <p:sldId id="328" r:id="rId37"/>
    <p:sldId id="329" r:id="rId38"/>
    <p:sldId id="333" r:id="rId39"/>
    <p:sldId id="334" r:id="rId40"/>
    <p:sldId id="335" r:id="rId41"/>
    <p:sldId id="336" r:id="rId42"/>
    <p:sldId id="337" r:id="rId43"/>
    <p:sldId id="338" r:id="rId44"/>
    <p:sldId id="339" r:id="rId45"/>
    <p:sldId id="340" r:id="rId46"/>
    <p:sldId id="341" r:id="rId47"/>
    <p:sldId id="342" r:id="rId48"/>
    <p:sldId id="307" r:id="rId49"/>
    <p:sldId id="308" r:id="rId50"/>
    <p:sldId id="310" r:id="rId51"/>
    <p:sldId id="309" r:id="rId52"/>
    <p:sldId id="311" r:id="rId53"/>
    <p:sldId id="312" r:id="rId54"/>
    <p:sldId id="313" r:id="rId55"/>
    <p:sldId id="314" r:id="rId56"/>
    <p:sldId id="316" r:id="rId57"/>
    <p:sldId id="315" r:id="rId58"/>
    <p:sldId id="317" r:id="rId59"/>
    <p:sldId id="318" r:id="rId60"/>
    <p:sldId id="319" r:id="rId61"/>
    <p:sldId id="320" r:id="rId62"/>
    <p:sldId id="321" r:id="rId63"/>
    <p:sldId id="322" r:id="rId64"/>
    <p:sldId id="325" r:id="rId65"/>
    <p:sldId id="326" r:id="rId66"/>
    <p:sldId id="323" r:id="rId67"/>
    <p:sldId id="324" r:id="rId68"/>
    <p:sldId id="327" r:id="rId69"/>
  </p:sldIdLst>
  <p:sldSz cx="9144000" cy="5143500" type="screen16x9"/>
  <p:notesSz cx="6858000" cy="9144000"/>
  <p:embeddedFontLst>
    <p:embeddedFont>
      <p:font typeface="Chivo" panose="020B0604020202020204" charset="0"/>
      <p:regular r:id="rId71"/>
      <p:bold r:id="rId72"/>
      <p:italic r:id="rId73"/>
      <p:boldItalic r:id="rId74"/>
    </p:embeddedFont>
    <p:embeddedFont>
      <p:font typeface="Fredoka One" panose="02000000000000000000" pitchFamily="2" charset="0"/>
      <p:regular r:id="rId75"/>
    </p:embeddedFont>
    <p:embeddedFont>
      <p:font typeface="Palanquin Dark" panose="020B0604020202020204" charset="0"/>
      <p:regular r:id="rId76"/>
      <p:bold r:id="rId77"/>
    </p:embeddedFont>
    <p:embeddedFont>
      <p:font typeface="Roboto Condensed Light" panose="02000000000000000000" pitchFamily="2" charset="0"/>
      <p:regular r:id="rId78"/>
      <p: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14B5414-2B89-433A-A1B6-47D1AF72453D}">
          <p14:sldIdLst>
            <p14:sldId id="256"/>
            <p14:sldId id="282"/>
            <p14:sldId id="257"/>
            <p14:sldId id="258"/>
            <p14:sldId id="259"/>
            <p14:sldId id="261"/>
            <p14:sldId id="260"/>
            <p14:sldId id="273"/>
            <p14:sldId id="283"/>
            <p14:sldId id="284"/>
            <p14:sldId id="285"/>
            <p14:sldId id="286"/>
            <p14:sldId id="287"/>
            <p14:sldId id="288"/>
            <p14:sldId id="289"/>
            <p14:sldId id="290"/>
            <p14:sldId id="264"/>
            <p14:sldId id="291"/>
            <p14:sldId id="292"/>
            <p14:sldId id="293"/>
            <p14:sldId id="294"/>
            <p14:sldId id="295"/>
            <p14:sldId id="297"/>
            <p14:sldId id="296"/>
            <p14:sldId id="298"/>
            <p14:sldId id="299"/>
            <p14:sldId id="300"/>
            <p14:sldId id="302"/>
            <p14:sldId id="303"/>
            <p14:sldId id="304"/>
            <p14:sldId id="305"/>
            <p14:sldId id="306"/>
            <p14:sldId id="331"/>
            <p14:sldId id="332"/>
            <p14:sldId id="330"/>
            <p14:sldId id="328"/>
            <p14:sldId id="329"/>
            <p14:sldId id="333"/>
            <p14:sldId id="334"/>
            <p14:sldId id="335"/>
            <p14:sldId id="336"/>
            <p14:sldId id="337"/>
            <p14:sldId id="338"/>
            <p14:sldId id="339"/>
            <p14:sldId id="340"/>
            <p14:sldId id="341"/>
            <p14:sldId id="342"/>
            <p14:sldId id="307"/>
            <p14:sldId id="308"/>
            <p14:sldId id="310"/>
            <p14:sldId id="309"/>
            <p14:sldId id="311"/>
            <p14:sldId id="312"/>
            <p14:sldId id="313"/>
            <p14:sldId id="314"/>
            <p14:sldId id="316"/>
            <p14:sldId id="315"/>
            <p14:sldId id="317"/>
            <p14:sldId id="318"/>
            <p14:sldId id="319"/>
            <p14:sldId id="320"/>
            <p14:sldId id="321"/>
            <p14:sldId id="322"/>
            <p14:sldId id="325"/>
            <p14:sldId id="326"/>
            <p14:sldId id="323"/>
            <p14:sldId id="324"/>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EB974-70DF-4F55-87CC-646638A7C88C}">
  <a:tblStyle styleId="{484EB974-70DF-4F55-87CC-646638A7C8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3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294fbbc52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294fbbc520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28e79bbb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28e79bbb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28e79bbb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28e79bbb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294fbbc52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294fbbc52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877b642fd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877b642fd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294fbbc520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294fbbc520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294fbbc52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1294fbbc52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 y="-113"/>
            <a:ext cx="9143957" cy="5143800"/>
            <a:chOff x="-23" y="-113"/>
            <a:chExt cx="9143957" cy="5143800"/>
          </a:xfrm>
        </p:grpSpPr>
        <p:grpSp>
          <p:nvGrpSpPr>
            <p:cNvPr id="10" name="Google Shape;10;p2"/>
            <p:cNvGrpSpPr/>
            <p:nvPr/>
          </p:nvGrpSpPr>
          <p:grpSpPr>
            <a:xfrm>
              <a:off x="-23" y="428816"/>
              <a:ext cx="9143957" cy="4285892"/>
              <a:chOff x="1498200" y="758458"/>
              <a:chExt cx="4352400" cy="3626580"/>
            </a:xfrm>
          </p:grpSpPr>
          <p:cxnSp>
            <p:nvCxnSpPr>
              <p:cNvPr id="11" name="Google Shape;11;p2"/>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 name="Google Shape;12;p2"/>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6" name="Google Shape;16;p2"/>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7" name="Google Shape;17;p2"/>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1" name="Google Shape;21;p2"/>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22" name="Google Shape;22;p2"/>
            <p:cNvGrpSpPr/>
            <p:nvPr/>
          </p:nvGrpSpPr>
          <p:grpSpPr>
            <a:xfrm>
              <a:off x="435719" y="-113"/>
              <a:ext cx="8272799" cy="5143800"/>
              <a:chOff x="435719" y="-113"/>
              <a:chExt cx="8272799" cy="5143800"/>
            </a:xfrm>
          </p:grpSpPr>
          <p:cxnSp>
            <p:nvCxnSpPr>
              <p:cNvPr id="23" name="Google Shape;23;p2"/>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5" name="Google Shape;25;p2"/>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6" name="Google Shape;26;p2"/>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7" name="Google Shape;27;p2"/>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8" name="Google Shape;28;p2"/>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2" name="Google Shape;32;p2"/>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3" name="Google Shape;33;p2"/>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 name="Google Shape;37;p2"/>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8" name="Google Shape;38;p2"/>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 name="Google Shape;41;p2"/>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 name="Google Shape;42;p2"/>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43" name="Google Shape;43;p2"/>
          <p:cNvSpPr txBox="1">
            <a:spLocks noGrp="1"/>
          </p:cNvSpPr>
          <p:nvPr>
            <p:ph type="ctrTitle"/>
          </p:nvPr>
        </p:nvSpPr>
        <p:spPr>
          <a:xfrm>
            <a:off x="3834925" y="1069334"/>
            <a:ext cx="4586700" cy="24876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55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4" name="Google Shape;44;p2"/>
          <p:cNvSpPr txBox="1">
            <a:spLocks noGrp="1"/>
          </p:cNvSpPr>
          <p:nvPr>
            <p:ph type="subTitle" idx="1"/>
          </p:nvPr>
        </p:nvSpPr>
        <p:spPr>
          <a:xfrm>
            <a:off x="3834925" y="3555359"/>
            <a:ext cx="4586700" cy="46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519"/>
        <p:cNvGrpSpPr/>
        <p:nvPr/>
      </p:nvGrpSpPr>
      <p:grpSpPr>
        <a:xfrm>
          <a:off x="0" y="0"/>
          <a:ext cx="0" cy="0"/>
          <a:chOff x="0" y="0"/>
          <a:chExt cx="0" cy="0"/>
        </a:xfrm>
      </p:grpSpPr>
      <p:grpSp>
        <p:nvGrpSpPr>
          <p:cNvPr id="520" name="Google Shape;520;p13"/>
          <p:cNvGrpSpPr/>
          <p:nvPr/>
        </p:nvGrpSpPr>
        <p:grpSpPr>
          <a:xfrm>
            <a:off x="-23" y="-113"/>
            <a:ext cx="9143957" cy="5143800"/>
            <a:chOff x="-23" y="-113"/>
            <a:chExt cx="9143957" cy="5143800"/>
          </a:xfrm>
        </p:grpSpPr>
        <p:grpSp>
          <p:nvGrpSpPr>
            <p:cNvPr id="521" name="Google Shape;521;p13"/>
            <p:cNvGrpSpPr/>
            <p:nvPr/>
          </p:nvGrpSpPr>
          <p:grpSpPr>
            <a:xfrm>
              <a:off x="-23" y="428816"/>
              <a:ext cx="9143957" cy="4285892"/>
              <a:chOff x="1498200" y="758458"/>
              <a:chExt cx="4352400" cy="3626580"/>
            </a:xfrm>
          </p:grpSpPr>
          <p:cxnSp>
            <p:nvCxnSpPr>
              <p:cNvPr id="522" name="Google Shape;522;p13"/>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3" name="Google Shape;523;p13"/>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4" name="Google Shape;524;p13"/>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5" name="Google Shape;525;p13"/>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6" name="Google Shape;526;p13"/>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7" name="Google Shape;527;p13"/>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8" name="Google Shape;528;p13"/>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29" name="Google Shape;529;p13"/>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30" name="Google Shape;530;p13"/>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31" name="Google Shape;531;p13"/>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532" name="Google Shape;532;p13"/>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3" name="Google Shape;533;p13"/>
            <p:cNvGrpSpPr/>
            <p:nvPr/>
          </p:nvGrpSpPr>
          <p:grpSpPr>
            <a:xfrm>
              <a:off x="435719" y="-113"/>
              <a:ext cx="8272799" cy="5143800"/>
              <a:chOff x="435719" y="-113"/>
              <a:chExt cx="8272799" cy="5143800"/>
            </a:xfrm>
          </p:grpSpPr>
          <p:cxnSp>
            <p:nvCxnSpPr>
              <p:cNvPr id="534" name="Google Shape;534;p13"/>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36" name="Google Shape;536;p13"/>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37" name="Google Shape;537;p13"/>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1" name="Google Shape;541;p13"/>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2" name="Google Shape;542;p13"/>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5" name="Google Shape;545;p13"/>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6" name="Google Shape;546;p13"/>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7" name="Google Shape;547;p13"/>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8" name="Google Shape;548;p13"/>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52" name="Google Shape;552;p13"/>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553" name="Google Shape;553;p13"/>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554" name="Google Shape;554;p13"/>
          <p:cNvSpPr txBox="1">
            <a:spLocks noGrp="1"/>
          </p:cNvSpPr>
          <p:nvPr>
            <p:ph type="title" hasCustomPrompt="1"/>
          </p:nvPr>
        </p:nvSpPr>
        <p:spPr>
          <a:xfrm>
            <a:off x="844722" y="16939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5" name="Google Shape;555;p13"/>
          <p:cNvSpPr txBox="1">
            <a:spLocks noGrp="1"/>
          </p:cNvSpPr>
          <p:nvPr>
            <p:ph type="subTitle" idx="1"/>
          </p:nvPr>
        </p:nvSpPr>
        <p:spPr>
          <a:xfrm>
            <a:off x="1739500" y="1468163"/>
            <a:ext cx="2744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556" name="Google Shape;556;p13"/>
          <p:cNvSpPr txBox="1">
            <a:spLocks noGrp="1"/>
          </p:cNvSpPr>
          <p:nvPr>
            <p:ph type="subTitle" idx="2"/>
          </p:nvPr>
        </p:nvSpPr>
        <p:spPr>
          <a:xfrm>
            <a:off x="1739500" y="1816807"/>
            <a:ext cx="27441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57" name="Google Shape;557;p13"/>
          <p:cNvSpPr txBox="1">
            <a:spLocks noGrp="1"/>
          </p:cNvSpPr>
          <p:nvPr>
            <p:ph type="title" idx="3" hasCustomPrompt="1"/>
          </p:nvPr>
        </p:nvSpPr>
        <p:spPr>
          <a:xfrm>
            <a:off x="844722" y="322073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58" name="Google Shape;558;p13"/>
          <p:cNvSpPr txBox="1">
            <a:spLocks noGrp="1"/>
          </p:cNvSpPr>
          <p:nvPr>
            <p:ph type="subTitle" idx="4"/>
          </p:nvPr>
        </p:nvSpPr>
        <p:spPr>
          <a:xfrm>
            <a:off x="1739500" y="2994982"/>
            <a:ext cx="2744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559" name="Google Shape;559;p13"/>
          <p:cNvSpPr txBox="1">
            <a:spLocks noGrp="1"/>
          </p:cNvSpPr>
          <p:nvPr>
            <p:ph type="subTitle" idx="5"/>
          </p:nvPr>
        </p:nvSpPr>
        <p:spPr>
          <a:xfrm>
            <a:off x="1739500" y="3343626"/>
            <a:ext cx="27441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60" name="Google Shape;560;p13"/>
          <p:cNvSpPr txBox="1">
            <a:spLocks noGrp="1"/>
          </p:cNvSpPr>
          <p:nvPr>
            <p:ph type="title" idx="6" hasCustomPrompt="1"/>
          </p:nvPr>
        </p:nvSpPr>
        <p:spPr>
          <a:xfrm>
            <a:off x="4784972" y="16939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1" name="Google Shape;561;p13"/>
          <p:cNvSpPr txBox="1">
            <a:spLocks noGrp="1"/>
          </p:cNvSpPr>
          <p:nvPr>
            <p:ph type="subTitle" idx="7"/>
          </p:nvPr>
        </p:nvSpPr>
        <p:spPr>
          <a:xfrm>
            <a:off x="5679750" y="1468163"/>
            <a:ext cx="2744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562" name="Google Shape;562;p13"/>
          <p:cNvSpPr txBox="1">
            <a:spLocks noGrp="1"/>
          </p:cNvSpPr>
          <p:nvPr>
            <p:ph type="subTitle" idx="8"/>
          </p:nvPr>
        </p:nvSpPr>
        <p:spPr>
          <a:xfrm>
            <a:off x="5679750" y="1816805"/>
            <a:ext cx="27441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63" name="Google Shape;563;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564" name="Google Shape;564;p13"/>
          <p:cNvSpPr txBox="1">
            <a:spLocks noGrp="1"/>
          </p:cNvSpPr>
          <p:nvPr>
            <p:ph type="title" idx="13" hasCustomPrompt="1"/>
          </p:nvPr>
        </p:nvSpPr>
        <p:spPr>
          <a:xfrm>
            <a:off x="4784972" y="3220741"/>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65" name="Google Shape;565;p13"/>
          <p:cNvSpPr txBox="1">
            <a:spLocks noGrp="1"/>
          </p:cNvSpPr>
          <p:nvPr>
            <p:ph type="subTitle" idx="14"/>
          </p:nvPr>
        </p:nvSpPr>
        <p:spPr>
          <a:xfrm>
            <a:off x="5679750" y="2994989"/>
            <a:ext cx="27441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566" name="Google Shape;566;p13"/>
          <p:cNvSpPr txBox="1">
            <a:spLocks noGrp="1"/>
          </p:cNvSpPr>
          <p:nvPr>
            <p:ph type="subTitle" idx="15"/>
          </p:nvPr>
        </p:nvSpPr>
        <p:spPr>
          <a:xfrm>
            <a:off x="5679750" y="3343649"/>
            <a:ext cx="27441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567" name="Google Shape;567;p13"/>
          <p:cNvSpPr/>
          <p:nvPr/>
        </p:nvSpPr>
        <p:spPr>
          <a:xfrm rot="5400000">
            <a:off x="8718750" y="4508525"/>
            <a:ext cx="325200" cy="525300"/>
          </a:xfrm>
          <a:prstGeom prst="round2SameRect">
            <a:avLst>
              <a:gd name="adj1" fmla="val 0"/>
              <a:gd name="adj2" fmla="val 1618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569" name="Google Shape;569;p13"/>
          <p:cNvGrpSpPr/>
          <p:nvPr/>
        </p:nvGrpSpPr>
        <p:grpSpPr>
          <a:xfrm>
            <a:off x="-611028" y="4608575"/>
            <a:ext cx="2243400" cy="325200"/>
            <a:chOff x="716950" y="418773"/>
            <a:chExt cx="2243400" cy="325200"/>
          </a:xfrm>
        </p:grpSpPr>
        <p:sp>
          <p:nvSpPr>
            <p:cNvPr id="570" name="Google Shape;570;p13"/>
            <p:cNvSpPr/>
            <p:nvPr/>
          </p:nvSpPr>
          <p:spPr>
            <a:xfrm>
              <a:off x="716950" y="418773"/>
              <a:ext cx="2243400" cy="32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13"/>
            <p:cNvGrpSpPr/>
            <p:nvPr/>
          </p:nvGrpSpPr>
          <p:grpSpPr>
            <a:xfrm>
              <a:off x="815263" y="495410"/>
              <a:ext cx="2046775" cy="171925"/>
              <a:chOff x="3764925" y="3301825"/>
              <a:chExt cx="2046775" cy="171925"/>
            </a:xfrm>
          </p:grpSpPr>
          <p:sp>
            <p:nvSpPr>
              <p:cNvPr id="572" name="Google Shape;572;p13"/>
              <p:cNvSpPr/>
              <p:nvPr/>
            </p:nvSpPr>
            <p:spPr>
              <a:xfrm>
                <a:off x="3764925" y="3357738"/>
                <a:ext cx="2035325" cy="60100"/>
              </a:xfrm>
              <a:custGeom>
                <a:avLst/>
                <a:gdLst/>
                <a:ahLst/>
                <a:cxnLst/>
                <a:rect l="l" t="t" r="r" b="b"/>
                <a:pathLst>
                  <a:path w="81413" h="2404" extrusionOk="0">
                    <a:moveTo>
                      <a:pt x="1202" y="1"/>
                    </a:moveTo>
                    <a:cubicBezTo>
                      <a:pt x="539" y="1"/>
                      <a:pt x="1" y="539"/>
                      <a:pt x="1" y="1202"/>
                    </a:cubicBezTo>
                    <a:cubicBezTo>
                      <a:pt x="1" y="1865"/>
                      <a:pt x="539" y="2404"/>
                      <a:pt x="1202" y="2404"/>
                    </a:cubicBezTo>
                    <a:lnTo>
                      <a:pt x="80170" y="2404"/>
                    </a:lnTo>
                    <a:cubicBezTo>
                      <a:pt x="80833" y="2404"/>
                      <a:pt x="81413" y="1865"/>
                      <a:pt x="81413" y="1202"/>
                    </a:cubicBezTo>
                    <a:cubicBezTo>
                      <a:pt x="81413" y="539"/>
                      <a:pt x="80833" y="1"/>
                      <a:pt x="80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5061725" y="3357738"/>
                <a:ext cx="749975" cy="60300"/>
              </a:xfrm>
              <a:custGeom>
                <a:avLst/>
                <a:gdLst/>
                <a:ahLst/>
                <a:cxnLst/>
                <a:rect l="l" t="t" r="r" b="b"/>
                <a:pathLst>
                  <a:path w="29999" h="2412" extrusionOk="0">
                    <a:moveTo>
                      <a:pt x="28415" y="0"/>
                    </a:moveTo>
                    <a:cubicBezTo>
                      <a:pt x="28377" y="0"/>
                      <a:pt x="28338" y="2"/>
                      <a:pt x="28298" y="5"/>
                    </a:cubicBezTo>
                    <a:lnTo>
                      <a:pt x="0" y="5"/>
                    </a:lnTo>
                    <a:lnTo>
                      <a:pt x="0" y="2408"/>
                    </a:lnTo>
                    <a:lnTo>
                      <a:pt x="28298" y="2408"/>
                    </a:lnTo>
                    <a:cubicBezTo>
                      <a:pt x="28338" y="2410"/>
                      <a:pt x="28377" y="2412"/>
                      <a:pt x="28415" y="2412"/>
                    </a:cubicBezTo>
                    <a:cubicBezTo>
                      <a:pt x="29999" y="2412"/>
                      <a:pt x="29999" y="0"/>
                      <a:pt x="2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974725" y="3301825"/>
                <a:ext cx="200950" cy="171925"/>
              </a:xfrm>
              <a:custGeom>
                <a:avLst/>
                <a:gdLst/>
                <a:ahLst/>
                <a:cxnLst/>
                <a:rect l="l" t="t" r="r" b="b"/>
                <a:pathLst>
                  <a:path w="8038" h="6877" extrusionOk="0">
                    <a:moveTo>
                      <a:pt x="4599" y="0"/>
                    </a:moveTo>
                    <a:cubicBezTo>
                      <a:pt x="1575" y="0"/>
                      <a:pt x="0" y="3688"/>
                      <a:pt x="2196" y="5842"/>
                    </a:cubicBezTo>
                    <a:cubicBezTo>
                      <a:pt x="2898" y="6557"/>
                      <a:pt x="3762" y="6877"/>
                      <a:pt x="4608" y="6877"/>
                    </a:cubicBezTo>
                    <a:cubicBezTo>
                      <a:pt x="6361" y="6877"/>
                      <a:pt x="8038" y="5507"/>
                      <a:pt x="8038" y="3439"/>
                    </a:cubicBezTo>
                    <a:cubicBezTo>
                      <a:pt x="8038" y="1533"/>
                      <a:pt x="6505" y="0"/>
                      <a:pt x="4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 name="Google Shape;575;p13"/>
          <p:cNvGrpSpPr/>
          <p:nvPr/>
        </p:nvGrpSpPr>
        <p:grpSpPr>
          <a:xfrm>
            <a:off x="-225695" y="4152530"/>
            <a:ext cx="807304" cy="342389"/>
            <a:chOff x="1157875" y="3278000"/>
            <a:chExt cx="778800" cy="330300"/>
          </a:xfrm>
        </p:grpSpPr>
        <p:sp>
          <p:nvSpPr>
            <p:cNvPr id="576" name="Google Shape;576;p13"/>
            <p:cNvSpPr/>
            <p:nvPr/>
          </p:nvSpPr>
          <p:spPr>
            <a:xfrm>
              <a:off x="1157875" y="3278000"/>
              <a:ext cx="778800" cy="330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1621900" y="3312113"/>
              <a:ext cx="262075" cy="262075"/>
            </a:xfrm>
            <a:custGeom>
              <a:avLst/>
              <a:gdLst/>
              <a:ahLst/>
              <a:cxnLst/>
              <a:rect l="l" t="t" r="r" b="b"/>
              <a:pathLst>
                <a:path w="10483" h="10483" extrusionOk="0">
                  <a:moveTo>
                    <a:pt x="10483" y="5262"/>
                  </a:moveTo>
                  <a:cubicBezTo>
                    <a:pt x="10483" y="8121"/>
                    <a:pt x="8121" y="10483"/>
                    <a:pt x="5221" y="10483"/>
                  </a:cubicBezTo>
                  <a:cubicBezTo>
                    <a:pt x="2362" y="10483"/>
                    <a:pt x="1" y="8121"/>
                    <a:pt x="1" y="5262"/>
                  </a:cubicBezTo>
                  <a:cubicBezTo>
                    <a:pt x="1" y="2362"/>
                    <a:pt x="2362" y="1"/>
                    <a:pt x="5221" y="1"/>
                  </a:cubicBezTo>
                  <a:cubicBezTo>
                    <a:pt x="8121" y="1"/>
                    <a:pt x="10483" y="2362"/>
                    <a:pt x="10483" y="5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3"/>
          <p:cNvGrpSpPr/>
          <p:nvPr/>
        </p:nvGrpSpPr>
        <p:grpSpPr>
          <a:xfrm>
            <a:off x="8102100" y="173325"/>
            <a:ext cx="1275300" cy="701100"/>
            <a:chOff x="6501375" y="456775"/>
            <a:chExt cx="1275300" cy="701100"/>
          </a:xfrm>
        </p:grpSpPr>
        <p:sp>
          <p:nvSpPr>
            <p:cNvPr id="579" name="Google Shape;579;p13"/>
            <p:cNvSpPr/>
            <p:nvPr/>
          </p:nvSpPr>
          <p:spPr>
            <a:xfrm>
              <a:off x="6501375" y="456775"/>
              <a:ext cx="1275300" cy="701100"/>
            </a:xfrm>
            <a:prstGeom prst="roundRect">
              <a:avLst>
                <a:gd name="adj" fmla="val 116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866284" y="553237"/>
              <a:ext cx="546486" cy="508175"/>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7069402" y="682388"/>
              <a:ext cx="192357" cy="249875"/>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22_1_1">
    <p:spTree>
      <p:nvGrpSpPr>
        <p:cNvPr id="1" name="Shape 621"/>
        <p:cNvGrpSpPr/>
        <p:nvPr/>
      </p:nvGrpSpPr>
      <p:grpSpPr>
        <a:xfrm>
          <a:off x="0" y="0"/>
          <a:ext cx="0" cy="0"/>
          <a:chOff x="0" y="0"/>
          <a:chExt cx="0" cy="0"/>
        </a:xfrm>
      </p:grpSpPr>
      <p:grpSp>
        <p:nvGrpSpPr>
          <p:cNvPr id="622" name="Google Shape;622;p15"/>
          <p:cNvGrpSpPr/>
          <p:nvPr/>
        </p:nvGrpSpPr>
        <p:grpSpPr>
          <a:xfrm>
            <a:off x="-23" y="-113"/>
            <a:ext cx="9143957" cy="5143800"/>
            <a:chOff x="-23" y="-113"/>
            <a:chExt cx="9143957" cy="5143800"/>
          </a:xfrm>
        </p:grpSpPr>
        <p:grpSp>
          <p:nvGrpSpPr>
            <p:cNvPr id="623" name="Google Shape;623;p15"/>
            <p:cNvGrpSpPr/>
            <p:nvPr/>
          </p:nvGrpSpPr>
          <p:grpSpPr>
            <a:xfrm>
              <a:off x="-23" y="428816"/>
              <a:ext cx="9143957" cy="4285892"/>
              <a:chOff x="1498200" y="758458"/>
              <a:chExt cx="4352400" cy="3626580"/>
            </a:xfrm>
          </p:grpSpPr>
          <p:cxnSp>
            <p:nvCxnSpPr>
              <p:cNvPr id="624" name="Google Shape;624;p15"/>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25" name="Google Shape;625;p15"/>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26" name="Google Shape;626;p15"/>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27" name="Google Shape;627;p15"/>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28" name="Google Shape;628;p15"/>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15"/>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30" name="Google Shape;630;p15"/>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31" name="Google Shape;631;p15"/>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15"/>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15"/>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15"/>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5" name="Google Shape;635;p15"/>
            <p:cNvGrpSpPr/>
            <p:nvPr/>
          </p:nvGrpSpPr>
          <p:grpSpPr>
            <a:xfrm>
              <a:off x="435719" y="-113"/>
              <a:ext cx="8272799" cy="5143800"/>
              <a:chOff x="435719" y="-113"/>
              <a:chExt cx="8272799" cy="5143800"/>
            </a:xfrm>
          </p:grpSpPr>
          <p:cxnSp>
            <p:nvCxnSpPr>
              <p:cNvPr id="636" name="Google Shape;636;p15"/>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15"/>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15"/>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39" name="Google Shape;639;p15"/>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0" name="Google Shape;640;p15"/>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1" name="Google Shape;641;p15"/>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2" name="Google Shape;642;p15"/>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3" name="Google Shape;643;p15"/>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4" name="Google Shape;644;p15"/>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5" name="Google Shape;645;p15"/>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6" name="Google Shape;646;p15"/>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7" name="Google Shape;647;p15"/>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8" name="Google Shape;648;p15"/>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49" name="Google Shape;649;p15"/>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0" name="Google Shape;650;p15"/>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1" name="Google Shape;651;p15"/>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2" name="Google Shape;652;p15"/>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3" name="Google Shape;653;p15"/>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4" name="Google Shape;654;p15"/>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55" name="Google Shape;655;p15"/>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656" name="Google Shape;656;p15"/>
          <p:cNvSpPr txBox="1">
            <a:spLocks noGrp="1"/>
          </p:cNvSpPr>
          <p:nvPr>
            <p:ph type="title"/>
          </p:nvPr>
        </p:nvSpPr>
        <p:spPr>
          <a:xfrm>
            <a:off x="4070700" y="2320150"/>
            <a:ext cx="4347600" cy="15120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657" name="Google Shape;657;p15"/>
          <p:cNvSpPr txBox="1">
            <a:spLocks noGrp="1"/>
          </p:cNvSpPr>
          <p:nvPr>
            <p:ph type="title" idx="2" hasCustomPrompt="1"/>
          </p:nvPr>
        </p:nvSpPr>
        <p:spPr>
          <a:xfrm>
            <a:off x="6998431" y="92038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658" name="Google Shape;658;p15"/>
          <p:cNvSpPr txBox="1">
            <a:spLocks noGrp="1"/>
          </p:cNvSpPr>
          <p:nvPr>
            <p:ph type="subTitle" idx="1"/>
          </p:nvPr>
        </p:nvSpPr>
        <p:spPr>
          <a:xfrm>
            <a:off x="5414625" y="3859550"/>
            <a:ext cx="3003600" cy="69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sp>
        <p:nvSpPr>
          <p:cNvPr id="659" name="Google Shape;659;p15"/>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23">
    <p:spTree>
      <p:nvGrpSpPr>
        <p:cNvPr id="1" name="Shape 660"/>
        <p:cNvGrpSpPr/>
        <p:nvPr/>
      </p:nvGrpSpPr>
      <p:grpSpPr>
        <a:xfrm>
          <a:off x="0" y="0"/>
          <a:ext cx="0" cy="0"/>
          <a:chOff x="0" y="0"/>
          <a:chExt cx="0" cy="0"/>
        </a:xfrm>
      </p:grpSpPr>
      <p:grpSp>
        <p:nvGrpSpPr>
          <p:cNvPr id="661" name="Google Shape;661;p16"/>
          <p:cNvGrpSpPr/>
          <p:nvPr/>
        </p:nvGrpSpPr>
        <p:grpSpPr>
          <a:xfrm>
            <a:off x="-23" y="-113"/>
            <a:ext cx="9143957" cy="5143800"/>
            <a:chOff x="-23" y="-113"/>
            <a:chExt cx="9143957" cy="5143800"/>
          </a:xfrm>
        </p:grpSpPr>
        <p:grpSp>
          <p:nvGrpSpPr>
            <p:cNvPr id="662" name="Google Shape;662;p16"/>
            <p:cNvGrpSpPr/>
            <p:nvPr/>
          </p:nvGrpSpPr>
          <p:grpSpPr>
            <a:xfrm>
              <a:off x="-23" y="428816"/>
              <a:ext cx="9143957" cy="4285892"/>
              <a:chOff x="1498200" y="758458"/>
              <a:chExt cx="4352400" cy="3626580"/>
            </a:xfrm>
          </p:grpSpPr>
          <p:cxnSp>
            <p:nvCxnSpPr>
              <p:cNvPr id="663" name="Google Shape;663;p16"/>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4" name="Google Shape;664;p16"/>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5" name="Google Shape;665;p16"/>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6" name="Google Shape;666;p16"/>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7" name="Google Shape;667;p16"/>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8" name="Google Shape;668;p16"/>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69" name="Google Shape;669;p16"/>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70" name="Google Shape;670;p16"/>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71" name="Google Shape;671;p16"/>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72" name="Google Shape;672;p16"/>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673" name="Google Shape;673;p16"/>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4" name="Google Shape;674;p16"/>
            <p:cNvGrpSpPr/>
            <p:nvPr/>
          </p:nvGrpSpPr>
          <p:grpSpPr>
            <a:xfrm>
              <a:off x="435719" y="-113"/>
              <a:ext cx="8272799" cy="5143800"/>
              <a:chOff x="435719" y="-113"/>
              <a:chExt cx="8272799" cy="5143800"/>
            </a:xfrm>
          </p:grpSpPr>
          <p:cxnSp>
            <p:nvCxnSpPr>
              <p:cNvPr id="675" name="Google Shape;675;p16"/>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76" name="Google Shape;676;p16"/>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77" name="Google Shape;677;p16"/>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78" name="Google Shape;678;p16"/>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79" name="Google Shape;679;p16"/>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0" name="Google Shape;680;p16"/>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1" name="Google Shape;681;p16"/>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2" name="Google Shape;682;p16"/>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3" name="Google Shape;683;p16"/>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4" name="Google Shape;684;p16"/>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5" name="Google Shape;685;p16"/>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16"/>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16"/>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16"/>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89" name="Google Shape;689;p16"/>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90" name="Google Shape;690;p16"/>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16"/>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16"/>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93" name="Google Shape;693;p16"/>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694" name="Google Shape;694;p16"/>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695" name="Google Shape;695;p16"/>
          <p:cNvSpPr txBox="1">
            <a:spLocks noGrp="1"/>
          </p:cNvSpPr>
          <p:nvPr>
            <p:ph type="body" idx="1"/>
          </p:nvPr>
        </p:nvSpPr>
        <p:spPr>
          <a:xfrm>
            <a:off x="4748375" y="1219975"/>
            <a:ext cx="3675600" cy="33885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1"/>
              </a:buClr>
              <a:buSzPts val="1600"/>
              <a:buChar char="●"/>
              <a:defRPr sz="1600" u="sng"/>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696" name="Google Shape;696;p16"/>
          <p:cNvSpPr txBox="1">
            <a:spLocks noGrp="1"/>
          </p:cNvSpPr>
          <p:nvPr>
            <p:ph type="body" idx="2"/>
          </p:nvPr>
        </p:nvSpPr>
        <p:spPr>
          <a:xfrm>
            <a:off x="720000" y="1219975"/>
            <a:ext cx="3675600" cy="33885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accent1"/>
              </a:buClr>
              <a:buSzPts val="1600"/>
              <a:buChar char="●"/>
              <a:defRPr/>
            </a:lvl1pPr>
            <a:lvl2pPr marL="914400" lvl="1" indent="-330200" rtl="0">
              <a:lnSpc>
                <a:spcPct val="100000"/>
              </a:lnSpc>
              <a:spcBef>
                <a:spcPts val="100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697" name="Google Shape;697;p1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Font typeface="Chivo Black"/>
              <a:buNone/>
              <a:defRPr>
                <a:latin typeface="Chivo Black"/>
                <a:ea typeface="Chivo Black"/>
                <a:cs typeface="Chivo Black"/>
                <a:sym typeface="Chivo Black"/>
              </a:defRPr>
            </a:lvl2pPr>
            <a:lvl3pPr lvl="2" algn="ctr" rtl="0">
              <a:spcBef>
                <a:spcPts val="0"/>
              </a:spcBef>
              <a:spcAft>
                <a:spcPts val="0"/>
              </a:spcAft>
              <a:buSzPts val="3500"/>
              <a:buFont typeface="Chivo Black"/>
              <a:buNone/>
              <a:defRPr>
                <a:latin typeface="Chivo Black"/>
                <a:ea typeface="Chivo Black"/>
                <a:cs typeface="Chivo Black"/>
                <a:sym typeface="Chivo Black"/>
              </a:defRPr>
            </a:lvl3pPr>
            <a:lvl4pPr lvl="3" algn="ctr" rtl="0">
              <a:spcBef>
                <a:spcPts val="0"/>
              </a:spcBef>
              <a:spcAft>
                <a:spcPts val="0"/>
              </a:spcAft>
              <a:buSzPts val="3500"/>
              <a:buFont typeface="Chivo Black"/>
              <a:buNone/>
              <a:defRPr>
                <a:latin typeface="Chivo Black"/>
                <a:ea typeface="Chivo Black"/>
                <a:cs typeface="Chivo Black"/>
                <a:sym typeface="Chivo Black"/>
              </a:defRPr>
            </a:lvl4pPr>
            <a:lvl5pPr lvl="4" algn="ctr" rtl="0">
              <a:spcBef>
                <a:spcPts val="0"/>
              </a:spcBef>
              <a:spcAft>
                <a:spcPts val="0"/>
              </a:spcAft>
              <a:buSzPts val="3500"/>
              <a:buFont typeface="Chivo Black"/>
              <a:buNone/>
              <a:defRPr>
                <a:latin typeface="Chivo Black"/>
                <a:ea typeface="Chivo Black"/>
                <a:cs typeface="Chivo Black"/>
                <a:sym typeface="Chivo Black"/>
              </a:defRPr>
            </a:lvl5pPr>
            <a:lvl6pPr lvl="5" algn="ctr" rtl="0">
              <a:spcBef>
                <a:spcPts val="0"/>
              </a:spcBef>
              <a:spcAft>
                <a:spcPts val="0"/>
              </a:spcAft>
              <a:buSzPts val="3500"/>
              <a:buFont typeface="Chivo Black"/>
              <a:buNone/>
              <a:defRPr>
                <a:latin typeface="Chivo Black"/>
                <a:ea typeface="Chivo Black"/>
                <a:cs typeface="Chivo Black"/>
                <a:sym typeface="Chivo Black"/>
              </a:defRPr>
            </a:lvl6pPr>
            <a:lvl7pPr lvl="6" algn="ctr" rtl="0">
              <a:spcBef>
                <a:spcPts val="0"/>
              </a:spcBef>
              <a:spcAft>
                <a:spcPts val="0"/>
              </a:spcAft>
              <a:buSzPts val="3500"/>
              <a:buFont typeface="Chivo Black"/>
              <a:buNone/>
              <a:defRPr>
                <a:latin typeface="Chivo Black"/>
                <a:ea typeface="Chivo Black"/>
                <a:cs typeface="Chivo Black"/>
                <a:sym typeface="Chivo Black"/>
              </a:defRPr>
            </a:lvl7pPr>
            <a:lvl8pPr lvl="7" algn="ctr" rtl="0">
              <a:spcBef>
                <a:spcPts val="0"/>
              </a:spcBef>
              <a:spcAft>
                <a:spcPts val="0"/>
              </a:spcAft>
              <a:buSzPts val="3500"/>
              <a:buFont typeface="Chivo Black"/>
              <a:buNone/>
              <a:defRPr>
                <a:latin typeface="Chivo Black"/>
                <a:ea typeface="Chivo Black"/>
                <a:cs typeface="Chivo Black"/>
                <a:sym typeface="Chivo Black"/>
              </a:defRPr>
            </a:lvl8pPr>
            <a:lvl9pPr lvl="8" algn="ctr" rtl="0">
              <a:spcBef>
                <a:spcPts val="0"/>
              </a:spcBef>
              <a:spcAft>
                <a:spcPts val="0"/>
              </a:spcAft>
              <a:buSzPts val="3500"/>
              <a:buFont typeface="Chivo Black"/>
              <a:buNone/>
              <a:defRPr>
                <a:latin typeface="Chivo Black"/>
                <a:ea typeface="Chivo Black"/>
                <a:cs typeface="Chivo Black"/>
                <a:sym typeface="Chivo Black"/>
              </a:defRPr>
            </a:lvl9pPr>
          </a:lstStyle>
          <a:p>
            <a:endParaRPr/>
          </a:p>
        </p:txBody>
      </p:sp>
      <p:grpSp>
        <p:nvGrpSpPr>
          <p:cNvPr id="698" name="Google Shape;698;p16"/>
          <p:cNvGrpSpPr/>
          <p:nvPr/>
        </p:nvGrpSpPr>
        <p:grpSpPr>
          <a:xfrm>
            <a:off x="-112828" y="4456330"/>
            <a:ext cx="1578821" cy="386627"/>
            <a:chOff x="7363450" y="667500"/>
            <a:chExt cx="1275300" cy="312300"/>
          </a:xfrm>
        </p:grpSpPr>
        <p:sp>
          <p:nvSpPr>
            <p:cNvPr id="699" name="Google Shape;699;p16"/>
            <p:cNvSpPr/>
            <p:nvPr/>
          </p:nvSpPr>
          <p:spPr>
            <a:xfrm>
              <a:off x="7363450" y="667500"/>
              <a:ext cx="1275300" cy="312300"/>
            </a:xfrm>
            <a:prstGeom prst="roundRect">
              <a:avLst>
                <a:gd name="adj" fmla="val 1161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16"/>
            <p:cNvGrpSpPr/>
            <p:nvPr/>
          </p:nvGrpSpPr>
          <p:grpSpPr>
            <a:xfrm>
              <a:off x="7443949" y="715353"/>
              <a:ext cx="1114303" cy="216594"/>
              <a:chOff x="7426472" y="715353"/>
              <a:chExt cx="1114303" cy="216594"/>
            </a:xfrm>
          </p:grpSpPr>
          <p:sp>
            <p:nvSpPr>
              <p:cNvPr id="701" name="Google Shape;701;p16"/>
              <p:cNvSpPr/>
              <p:nvPr/>
            </p:nvSpPr>
            <p:spPr>
              <a:xfrm>
                <a:off x="7426472" y="715353"/>
                <a:ext cx="232989" cy="216594"/>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7513053" y="770402"/>
                <a:ext cx="82010" cy="106501"/>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16"/>
              <p:cNvCxnSpPr/>
              <p:nvPr/>
            </p:nvCxnSpPr>
            <p:spPr>
              <a:xfrm>
                <a:off x="7704375" y="823650"/>
                <a:ext cx="836400" cy="0"/>
              </a:xfrm>
              <a:prstGeom prst="straightConnector1">
                <a:avLst/>
              </a:prstGeom>
              <a:noFill/>
              <a:ln w="38100" cap="rnd" cmpd="sng">
                <a:solidFill>
                  <a:schemeClr val="lt1"/>
                </a:solidFill>
                <a:prstDash val="solid"/>
                <a:round/>
                <a:headEnd type="none" w="med" len="med"/>
                <a:tailEnd type="none" w="med" len="med"/>
              </a:ln>
            </p:spPr>
          </p:cxnSp>
          <p:cxnSp>
            <p:nvCxnSpPr>
              <p:cNvPr id="704" name="Google Shape;704;p16"/>
              <p:cNvCxnSpPr/>
              <p:nvPr/>
            </p:nvCxnSpPr>
            <p:spPr>
              <a:xfrm>
                <a:off x="7704375" y="823650"/>
                <a:ext cx="414600" cy="0"/>
              </a:xfrm>
              <a:prstGeom prst="straightConnector1">
                <a:avLst/>
              </a:prstGeom>
              <a:noFill/>
              <a:ln w="38100" cap="rnd" cmpd="sng">
                <a:solidFill>
                  <a:schemeClr val="dk1"/>
                </a:solidFill>
                <a:prstDash val="solid"/>
                <a:round/>
                <a:headEnd type="none" w="med" len="med"/>
                <a:tailEnd type="none" w="med" len="med"/>
              </a:ln>
            </p:spPr>
          </p:cxnSp>
        </p:grpSp>
      </p:grpSp>
      <p:grpSp>
        <p:nvGrpSpPr>
          <p:cNvPr id="705" name="Google Shape;705;p16"/>
          <p:cNvGrpSpPr/>
          <p:nvPr/>
        </p:nvGrpSpPr>
        <p:grpSpPr>
          <a:xfrm>
            <a:off x="7981528" y="-87575"/>
            <a:ext cx="1275300" cy="701100"/>
            <a:chOff x="6501375" y="456775"/>
            <a:chExt cx="1275300" cy="701100"/>
          </a:xfrm>
        </p:grpSpPr>
        <p:sp>
          <p:nvSpPr>
            <p:cNvPr id="706" name="Google Shape;706;p16"/>
            <p:cNvSpPr/>
            <p:nvPr/>
          </p:nvSpPr>
          <p:spPr>
            <a:xfrm>
              <a:off x="6501375" y="456775"/>
              <a:ext cx="1275300" cy="701100"/>
            </a:xfrm>
            <a:prstGeom prst="roundRect">
              <a:avLst>
                <a:gd name="adj" fmla="val 116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6866284" y="553237"/>
              <a:ext cx="546486" cy="508175"/>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7069402" y="682388"/>
              <a:ext cx="192357" cy="249875"/>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16"/>
          <p:cNvGrpSpPr/>
          <p:nvPr/>
        </p:nvGrpSpPr>
        <p:grpSpPr>
          <a:xfrm>
            <a:off x="8599822" y="735357"/>
            <a:ext cx="657000" cy="657000"/>
            <a:chOff x="1754319" y="3382375"/>
            <a:chExt cx="657000" cy="657000"/>
          </a:xfrm>
        </p:grpSpPr>
        <p:sp>
          <p:nvSpPr>
            <p:cNvPr id="710" name="Google Shape;710;p16"/>
            <p:cNvSpPr/>
            <p:nvPr/>
          </p:nvSpPr>
          <p:spPr>
            <a:xfrm>
              <a:off x="1754319" y="3382375"/>
              <a:ext cx="657000" cy="657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1964585" y="3620550"/>
              <a:ext cx="242708" cy="199544"/>
            </a:xfrm>
            <a:custGeom>
              <a:avLst/>
              <a:gdLst/>
              <a:ahLst/>
              <a:cxnLst/>
              <a:rect l="l" t="t" r="r" b="b"/>
              <a:pathLst>
                <a:path w="11752" h="9662" extrusionOk="0">
                  <a:moveTo>
                    <a:pt x="8574" y="0"/>
                  </a:moveTo>
                  <a:cubicBezTo>
                    <a:pt x="10315" y="44"/>
                    <a:pt x="11751" y="1436"/>
                    <a:pt x="11751" y="3221"/>
                  </a:cubicBezTo>
                  <a:cubicBezTo>
                    <a:pt x="11751" y="6485"/>
                    <a:pt x="5876" y="9662"/>
                    <a:pt x="5876" y="9662"/>
                  </a:cubicBezTo>
                  <a:cubicBezTo>
                    <a:pt x="5876" y="9662"/>
                    <a:pt x="1" y="6398"/>
                    <a:pt x="1" y="3221"/>
                  </a:cubicBezTo>
                  <a:cubicBezTo>
                    <a:pt x="1" y="1436"/>
                    <a:pt x="1437" y="0"/>
                    <a:pt x="3178" y="0"/>
                  </a:cubicBezTo>
                  <a:lnTo>
                    <a:pt x="3178" y="0"/>
                  </a:lnTo>
                  <a:cubicBezTo>
                    <a:pt x="4266" y="0"/>
                    <a:pt x="5267" y="566"/>
                    <a:pt x="5876" y="1436"/>
                  </a:cubicBezTo>
                  <a:cubicBezTo>
                    <a:pt x="6485" y="566"/>
                    <a:pt x="7486"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16"/>
          <p:cNvSpPr/>
          <p:nvPr/>
        </p:nvSpPr>
        <p:spPr>
          <a:xfrm rot="5400000">
            <a:off x="8718750" y="4508525"/>
            <a:ext cx="325200" cy="525300"/>
          </a:xfrm>
          <a:prstGeom prst="round2SameRect">
            <a:avLst>
              <a:gd name="adj1" fmla="val 0"/>
              <a:gd name="adj2" fmla="val 161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714"/>
        <p:cNvGrpSpPr/>
        <p:nvPr/>
      </p:nvGrpSpPr>
      <p:grpSpPr>
        <a:xfrm>
          <a:off x="0" y="0"/>
          <a:ext cx="0" cy="0"/>
          <a:chOff x="0" y="0"/>
          <a:chExt cx="0" cy="0"/>
        </a:xfrm>
      </p:grpSpPr>
      <p:grpSp>
        <p:nvGrpSpPr>
          <p:cNvPr id="715" name="Google Shape;715;p17"/>
          <p:cNvGrpSpPr/>
          <p:nvPr/>
        </p:nvGrpSpPr>
        <p:grpSpPr>
          <a:xfrm>
            <a:off x="-23" y="-113"/>
            <a:ext cx="9143957" cy="5143800"/>
            <a:chOff x="-23" y="-113"/>
            <a:chExt cx="9143957" cy="5143800"/>
          </a:xfrm>
        </p:grpSpPr>
        <p:grpSp>
          <p:nvGrpSpPr>
            <p:cNvPr id="716" name="Google Shape;716;p17"/>
            <p:cNvGrpSpPr/>
            <p:nvPr/>
          </p:nvGrpSpPr>
          <p:grpSpPr>
            <a:xfrm>
              <a:off x="-23" y="428816"/>
              <a:ext cx="9143957" cy="4285892"/>
              <a:chOff x="1498200" y="758458"/>
              <a:chExt cx="4352400" cy="3626580"/>
            </a:xfrm>
          </p:grpSpPr>
          <p:cxnSp>
            <p:nvCxnSpPr>
              <p:cNvPr id="717" name="Google Shape;717;p17"/>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17"/>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17"/>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0" name="Google Shape;720;p17"/>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1" name="Google Shape;721;p17"/>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2" name="Google Shape;722;p17"/>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3" name="Google Shape;723;p17"/>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17"/>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17"/>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17"/>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727" name="Google Shape;727;p17"/>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728" name="Google Shape;728;p17"/>
            <p:cNvGrpSpPr/>
            <p:nvPr/>
          </p:nvGrpSpPr>
          <p:grpSpPr>
            <a:xfrm>
              <a:off x="435719" y="-113"/>
              <a:ext cx="8272799" cy="5143800"/>
              <a:chOff x="435719" y="-113"/>
              <a:chExt cx="8272799" cy="5143800"/>
            </a:xfrm>
          </p:grpSpPr>
          <p:cxnSp>
            <p:nvCxnSpPr>
              <p:cNvPr id="729" name="Google Shape;729;p17"/>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0" name="Google Shape;730;p17"/>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1" name="Google Shape;731;p17"/>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2" name="Google Shape;732;p17"/>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3" name="Google Shape;733;p17"/>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17"/>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17"/>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6" name="Google Shape;736;p17"/>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7" name="Google Shape;737;p17"/>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8" name="Google Shape;738;p17"/>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17"/>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0" name="Google Shape;740;p17"/>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1" name="Google Shape;741;p17"/>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17"/>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17"/>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17"/>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5" name="Google Shape;745;p17"/>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6" name="Google Shape;746;p17"/>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17"/>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17"/>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749" name="Google Shape;749;p17"/>
          <p:cNvSpPr txBox="1">
            <a:spLocks noGrp="1"/>
          </p:cNvSpPr>
          <p:nvPr>
            <p:ph type="title" hasCustomPrompt="1"/>
          </p:nvPr>
        </p:nvSpPr>
        <p:spPr>
          <a:xfrm>
            <a:off x="1478734" y="1818764"/>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0" name="Google Shape;750;p17"/>
          <p:cNvSpPr txBox="1">
            <a:spLocks noGrp="1"/>
          </p:cNvSpPr>
          <p:nvPr>
            <p:ph type="subTitle" idx="1"/>
          </p:nvPr>
        </p:nvSpPr>
        <p:spPr>
          <a:xfrm>
            <a:off x="777784" y="2638450"/>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751" name="Google Shape;751;p17"/>
          <p:cNvSpPr txBox="1">
            <a:spLocks noGrp="1"/>
          </p:cNvSpPr>
          <p:nvPr>
            <p:ph type="subTitle" idx="2"/>
          </p:nvPr>
        </p:nvSpPr>
        <p:spPr>
          <a:xfrm>
            <a:off x="777784" y="3009850"/>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2" name="Google Shape;752;p17"/>
          <p:cNvSpPr txBox="1">
            <a:spLocks noGrp="1"/>
          </p:cNvSpPr>
          <p:nvPr>
            <p:ph type="title" idx="3" hasCustomPrompt="1"/>
          </p:nvPr>
        </p:nvSpPr>
        <p:spPr>
          <a:xfrm>
            <a:off x="4129048" y="1818764"/>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3" name="Google Shape;753;p17"/>
          <p:cNvSpPr txBox="1">
            <a:spLocks noGrp="1"/>
          </p:cNvSpPr>
          <p:nvPr>
            <p:ph type="subTitle" idx="4"/>
          </p:nvPr>
        </p:nvSpPr>
        <p:spPr>
          <a:xfrm>
            <a:off x="3428103" y="2638450"/>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754" name="Google Shape;754;p17"/>
          <p:cNvSpPr txBox="1">
            <a:spLocks noGrp="1"/>
          </p:cNvSpPr>
          <p:nvPr>
            <p:ph type="subTitle" idx="5"/>
          </p:nvPr>
        </p:nvSpPr>
        <p:spPr>
          <a:xfrm>
            <a:off x="3428103" y="3009850"/>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5" name="Google Shape;755;p17"/>
          <p:cNvSpPr txBox="1">
            <a:spLocks noGrp="1"/>
          </p:cNvSpPr>
          <p:nvPr>
            <p:ph type="title" idx="6" hasCustomPrompt="1"/>
          </p:nvPr>
        </p:nvSpPr>
        <p:spPr>
          <a:xfrm>
            <a:off x="6779363" y="1818764"/>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56" name="Google Shape;756;p17"/>
          <p:cNvSpPr txBox="1">
            <a:spLocks noGrp="1"/>
          </p:cNvSpPr>
          <p:nvPr>
            <p:ph type="subTitle" idx="7"/>
          </p:nvPr>
        </p:nvSpPr>
        <p:spPr>
          <a:xfrm>
            <a:off x="6078416" y="2638450"/>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757" name="Google Shape;757;p17"/>
          <p:cNvSpPr txBox="1">
            <a:spLocks noGrp="1"/>
          </p:cNvSpPr>
          <p:nvPr>
            <p:ph type="subTitle" idx="8"/>
          </p:nvPr>
        </p:nvSpPr>
        <p:spPr>
          <a:xfrm>
            <a:off x="6078416" y="3009850"/>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8" name="Google Shape;758;p17"/>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59" name="Google Shape;759;p17"/>
          <p:cNvSpPr/>
          <p:nvPr/>
        </p:nvSpPr>
        <p:spPr>
          <a:xfrm rot="5400000">
            <a:off x="8718750" y="4508525"/>
            <a:ext cx="325200" cy="525300"/>
          </a:xfrm>
          <a:prstGeom prst="round2SameRect">
            <a:avLst>
              <a:gd name="adj1" fmla="val 0"/>
              <a:gd name="adj2" fmla="val 1618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761" name="Google Shape;761;p17"/>
          <p:cNvGrpSpPr/>
          <p:nvPr/>
        </p:nvGrpSpPr>
        <p:grpSpPr>
          <a:xfrm>
            <a:off x="-399325" y="4608575"/>
            <a:ext cx="2243400" cy="325200"/>
            <a:chOff x="716950" y="418773"/>
            <a:chExt cx="2243400" cy="325200"/>
          </a:xfrm>
        </p:grpSpPr>
        <p:sp>
          <p:nvSpPr>
            <p:cNvPr id="762" name="Google Shape;762;p17"/>
            <p:cNvSpPr/>
            <p:nvPr/>
          </p:nvSpPr>
          <p:spPr>
            <a:xfrm>
              <a:off x="716950" y="418773"/>
              <a:ext cx="2243400" cy="32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17"/>
            <p:cNvGrpSpPr/>
            <p:nvPr/>
          </p:nvGrpSpPr>
          <p:grpSpPr>
            <a:xfrm>
              <a:off x="815263" y="495410"/>
              <a:ext cx="2046775" cy="171925"/>
              <a:chOff x="3764925" y="3301825"/>
              <a:chExt cx="2046775" cy="171925"/>
            </a:xfrm>
          </p:grpSpPr>
          <p:sp>
            <p:nvSpPr>
              <p:cNvPr id="764" name="Google Shape;764;p17"/>
              <p:cNvSpPr/>
              <p:nvPr/>
            </p:nvSpPr>
            <p:spPr>
              <a:xfrm>
                <a:off x="3764925" y="3357738"/>
                <a:ext cx="2035325" cy="60100"/>
              </a:xfrm>
              <a:custGeom>
                <a:avLst/>
                <a:gdLst/>
                <a:ahLst/>
                <a:cxnLst/>
                <a:rect l="l" t="t" r="r" b="b"/>
                <a:pathLst>
                  <a:path w="81413" h="2404" extrusionOk="0">
                    <a:moveTo>
                      <a:pt x="1202" y="1"/>
                    </a:moveTo>
                    <a:cubicBezTo>
                      <a:pt x="539" y="1"/>
                      <a:pt x="1" y="539"/>
                      <a:pt x="1" y="1202"/>
                    </a:cubicBezTo>
                    <a:cubicBezTo>
                      <a:pt x="1" y="1865"/>
                      <a:pt x="539" y="2404"/>
                      <a:pt x="1202" y="2404"/>
                    </a:cubicBezTo>
                    <a:lnTo>
                      <a:pt x="80170" y="2404"/>
                    </a:lnTo>
                    <a:cubicBezTo>
                      <a:pt x="80833" y="2404"/>
                      <a:pt x="81413" y="1865"/>
                      <a:pt x="81413" y="1202"/>
                    </a:cubicBezTo>
                    <a:cubicBezTo>
                      <a:pt x="81413" y="539"/>
                      <a:pt x="80833" y="1"/>
                      <a:pt x="80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5061725" y="3357738"/>
                <a:ext cx="749975" cy="60300"/>
              </a:xfrm>
              <a:custGeom>
                <a:avLst/>
                <a:gdLst/>
                <a:ahLst/>
                <a:cxnLst/>
                <a:rect l="l" t="t" r="r" b="b"/>
                <a:pathLst>
                  <a:path w="29999" h="2412" extrusionOk="0">
                    <a:moveTo>
                      <a:pt x="28415" y="0"/>
                    </a:moveTo>
                    <a:cubicBezTo>
                      <a:pt x="28377" y="0"/>
                      <a:pt x="28338" y="2"/>
                      <a:pt x="28298" y="5"/>
                    </a:cubicBezTo>
                    <a:lnTo>
                      <a:pt x="0" y="5"/>
                    </a:lnTo>
                    <a:lnTo>
                      <a:pt x="0" y="2408"/>
                    </a:lnTo>
                    <a:lnTo>
                      <a:pt x="28298" y="2408"/>
                    </a:lnTo>
                    <a:cubicBezTo>
                      <a:pt x="28338" y="2410"/>
                      <a:pt x="28377" y="2412"/>
                      <a:pt x="28415" y="2412"/>
                    </a:cubicBezTo>
                    <a:cubicBezTo>
                      <a:pt x="29999" y="2412"/>
                      <a:pt x="29999" y="0"/>
                      <a:pt x="2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4974725" y="3301825"/>
                <a:ext cx="200950" cy="171925"/>
              </a:xfrm>
              <a:custGeom>
                <a:avLst/>
                <a:gdLst/>
                <a:ahLst/>
                <a:cxnLst/>
                <a:rect l="l" t="t" r="r" b="b"/>
                <a:pathLst>
                  <a:path w="8038" h="6877" extrusionOk="0">
                    <a:moveTo>
                      <a:pt x="4599" y="0"/>
                    </a:moveTo>
                    <a:cubicBezTo>
                      <a:pt x="1575" y="0"/>
                      <a:pt x="0" y="3688"/>
                      <a:pt x="2196" y="5842"/>
                    </a:cubicBezTo>
                    <a:cubicBezTo>
                      <a:pt x="2898" y="6557"/>
                      <a:pt x="3762" y="6877"/>
                      <a:pt x="4608" y="6877"/>
                    </a:cubicBezTo>
                    <a:cubicBezTo>
                      <a:pt x="6361" y="6877"/>
                      <a:pt x="8038" y="5507"/>
                      <a:pt x="8038" y="3439"/>
                    </a:cubicBezTo>
                    <a:cubicBezTo>
                      <a:pt x="8038" y="1533"/>
                      <a:pt x="6505" y="0"/>
                      <a:pt x="4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 name="Google Shape;767;p17"/>
          <p:cNvGrpSpPr/>
          <p:nvPr/>
        </p:nvGrpSpPr>
        <p:grpSpPr>
          <a:xfrm>
            <a:off x="7973332" y="221162"/>
            <a:ext cx="1331602" cy="925084"/>
            <a:chOff x="3118700" y="984401"/>
            <a:chExt cx="1294200" cy="899100"/>
          </a:xfrm>
        </p:grpSpPr>
        <p:sp>
          <p:nvSpPr>
            <p:cNvPr id="768" name="Google Shape;768;p17"/>
            <p:cNvSpPr/>
            <p:nvPr/>
          </p:nvSpPr>
          <p:spPr>
            <a:xfrm>
              <a:off x="3118700" y="984401"/>
              <a:ext cx="1294200" cy="899100"/>
            </a:xfrm>
            <a:prstGeom prst="roundRect">
              <a:avLst>
                <a:gd name="adj" fmla="val 93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17"/>
            <p:cNvGrpSpPr/>
            <p:nvPr/>
          </p:nvGrpSpPr>
          <p:grpSpPr>
            <a:xfrm>
              <a:off x="3240790" y="1100379"/>
              <a:ext cx="1050065" cy="667166"/>
              <a:chOff x="3237337" y="1104661"/>
              <a:chExt cx="1050065" cy="667166"/>
            </a:xfrm>
          </p:grpSpPr>
          <p:sp>
            <p:nvSpPr>
              <p:cNvPr id="770" name="Google Shape;770;p17"/>
              <p:cNvSpPr/>
              <p:nvPr/>
            </p:nvSpPr>
            <p:spPr>
              <a:xfrm>
                <a:off x="3254295" y="1104661"/>
                <a:ext cx="1028515" cy="18"/>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3254295" y="1218675"/>
                <a:ext cx="1028515" cy="18"/>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3254295" y="1332689"/>
                <a:ext cx="784292" cy="18"/>
              </a:xfrm>
              <a:custGeom>
                <a:avLst/>
                <a:gdLst/>
                <a:ahLst/>
                <a:cxnLst/>
                <a:rect l="l" t="t" r="r" b="b"/>
                <a:pathLst>
                  <a:path w="44304" h="1" fill="none" extrusionOk="0">
                    <a:moveTo>
                      <a:pt x="0" y="0"/>
                    </a:moveTo>
                    <a:lnTo>
                      <a:pt x="44303"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3237337" y="1446685"/>
                <a:ext cx="325142" cy="325142"/>
              </a:xfrm>
              <a:custGeom>
                <a:avLst/>
                <a:gdLst/>
                <a:ahLst/>
                <a:cxnLst/>
                <a:rect l="l" t="t" r="r" b="b"/>
                <a:pathLst>
                  <a:path w="18367" h="18367" extrusionOk="0">
                    <a:moveTo>
                      <a:pt x="2090" y="1"/>
                    </a:moveTo>
                    <a:lnTo>
                      <a:pt x="16277" y="1"/>
                    </a:lnTo>
                    <a:cubicBezTo>
                      <a:pt x="17409" y="1"/>
                      <a:pt x="18366" y="958"/>
                      <a:pt x="18366" y="2090"/>
                    </a:cubicBezTo>
                    <a:lnTo>
                      <a:pt x="18366" y="16277"/>
                    </a:lnTo>
                    <a:cubicBezTo>
                      <a:pt x="18366" y="17409"/>
                      <a:pt x="17409" y="18366"/>
                      <a:pt x="16277" y="18366"/>
                    </a:cubicBezTo>
                    <a:lnTo>
                      <a:pt x="2090" y="18366"/>
                    </a:lnTo>
                    <a:cubicBezTo>
                      <a:pt x="958" y="18366"/>
                      <a:pt x="1" y="17409"/>
                      <a:pt x="1" y="16277"/>
                    </a:cubicBezTo>
                    <a:lnTo>
                      <a:pt x="1" y="2090"/>
                    </a:lnTo>
                    <a:cubicBezTo>
                      <a:pt x="1" y="958"/>
                      <a:pt x="958" y="1"/>
                      <a:pt x="2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3279714" y="1488283"/>
                <a:ext cx="240382" cy="240400"/>
              </a:xfrm>
              <a:custGeom>
                <a:avLst/>
                <a:gdLst/>
                <a:ahLst/>
                <a:cxnLst/>
                <a:rect l="l" t="t" r="r" b="b"/>
                <a:pathLst>
                  <a:path w="13579" h="13580" extrusionOk="0">
                    <a:moveTo>
                      <a:pt x="6790" y="1"/>
                    </a:moveTo>
                    <a:cubicBezTo>
                      <a:pt x="3047" y="1"/>
                      <a:pt x="1" y="3047"/>
                      <a:pt x="1" y="6790"/>
                    </a:cubicBezTo>
                    <a:cubicBezTo>
                      <a:pt x="1" y="10533"/>
                      <a:pt x="3047" y="13579"/>
                      <a:pt x="6790" y="13579"/>
                    </a:cubicBezTo>
                    <a:cubicBezTo>
                      <a:pt x="10532" y="13579"/>
                      <a:pt x="13579" y="10533"/>
                      <a:pt x="13579" y="6790"/>
                    </a:cubicBezTo>
                    <a:cubicBezTo>
                      <a:pt x="13579" y="3047"/>
                      <a:pt x="10532" y="1"/>
                      <a:pt x="6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3659494" y="1606916"/>
                <a:ext cx="627908" cy="164899"/>
              </a:xfrm>
              <a:custGeom>
                <a:avLst/>
                <a:gdLst/>
                <a:ahLst/>
                <a:cxnLst/>
                <a:rect l="l" t="t" r="r" b="b"/>
                <a:pathLst>
                  <a:path w="35470" h="9315" extrusionOk="0">
                    <a:moveTo>
                      <a:pt x="1916" y="1"/>
                    </a:moveTo>
                    <a:lnTo>
                      <a:pt x="33554" y="1"/>
                    </a:lnTo>
                    <a:cubicBezTo>
                      <a:pt x="34599" y="1"/>
                      <a:pt x="35469" y="871"/>
                      <a:pt x="35469" y="1916"/>
                    </a:cubicBezTo>
                    <a:lnTo>
                      <a:pt x="35469" y="7356"/>
                    </a:lnTo>
                    <a:cubicBezTo>
                      <a:pt x="35469" y="8444"/>
                      <a:pt x="34599" y="9314"/>
                      <a:pt x="33554" y="9314"/>
                    </a:cubicBezTo>
                    <a:lnTo>
                      <a:pt x="1916" y="9314"/>
                    </a:lnTo>
                    <a:cubicBezTo>
                      <a:pt x="828" y="9314"/>
                      <a:pt x="1" y="8444"/>
                      <a:pt x="1" y="7356"/>
                    </a:cubicBezTo>
                    <a:lnTo>
                      <a:pt x="1" y="1916"/>
                    </a:lnTo>
                    <a:cubicBezTo>
                      <a:pt x="1" y="871"/>
                      <a:pt x="828"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3352130" y="1525261"/>
                <a:ext cx="83219" cy="83237"/>
              </a:xfrm>
              <a:custGeom>
                <a:avLst/>
                <a:gdLst/>
                <a:ahLst/>
                <a:cxnLst/>
                <a:rect l="l" t="t" r="r" b="b"/>
                <a:pathLst>
                  <a:path w="4701" h="4702" extrusionOk="0">
                    <a:moveTo>
                      <a:pt x="4700" y="2699"/>
                    </a:moveTo>
                    <a:cubicBezTo>
                      <a:pt x="4700" y="915"/>
                      <a:pt x="2525" y="1"/>
                      <a:pt x="1262" y="1263"/>
                    </a:cubicBezTo>
                    <a:cubicBezTo>
                      <a:pt x="0" y="2569"/>
                      <a:pt x="871" y="4701"/>
                      <a:pt x="2699" y="4701"/>
                    </a:cubicBezTo>
                    <a:cubicBezTo>
                      <a:pt x="3787" y="4701"/>
                      <a:pt x="4700" y="3831"/>
                      <a:pt x="4700" y="26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3341350" y="1599216"/>
                <a:ext cx="116341" cy="79378"/>
              </a:xfrm>
              <a:custGeom>
                <a:avLst/>
                <a:gdLst/>
                <a:ahLst/>
                <a:cxnLst/>
                <a:rect l="l" t="t" r="r" b="b"/>
                <a:pathLst>
                  <a:path w="6572" h="4484" extrusionOk="0">
                    <a:moveTo>
                      <a:pt x="6572" y="3308"/>
                    </a:moveTo>
                    <a:lnTo>
                      <a:pt x="6572" y="3352"/>
                    </a:lnTo>
                    <a:cubicBezTo>
                      <a:pt x="4526" y="4483"/>
                      <a:pt x="2046" y="4483"/>
                      <a:pt x="0" y="3352"/>
                    </a:cubicBezTo>
                    <a:lnTo>
                      <a:pt x="0" y="3308"/>
                    </a:lnTo>
                    <a:cubicBezTo>
                      <a:pt x="0" y="1480"/>
                      <a:pt x="1480" y="1"/>
                      <a:pt x="3308" y="1"/>
                    </a:cubicBezTo>
                    <a:cubicBezTo>
                      <a:pt x="5135" y="1"/>
                      <a:pt x="6572" y="1480"/>
                      <a:pt x="6572" y="33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 name="Google Shape;778;p17"/>
          <p:cNvGrpSpPr/>
          <p:nvPr/>
        </p:nvGrpSpPr>
        <p:grpSpPr>
          <a:xfrm>
            <a:off x="-160934" y="4113930"/>
            <a:ext cx="807304" cy="342389"/>
            <a:chOff x="1157875" y="3278000"/>
            <a:chExt cx="778800" cy="330300"/>
          </a:xfrm>
        </p:grpSpPr>
        <p:sp>
          <p:nvSpPr>
            <p:cNvPr id="779" name="Google Shape;779;p17"/>
            <p:cNvSpPr/>
            <p:nvPr/>
          </p:nvSpPr>
          <p:spPr>
            <a:xfrm>
              <a:off x="1157875" y="3278000"/>
              <a:ext cx="778800" cy="330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1621900" y="3312113"/>
              <a:ext cx="262075" cy="262075"/>
            </a:xfrm>
            <a:custGeom>
              <a:avLst/>
              <a:gdLst/>
              <a:ahLst/>
              <a:cxnLst/>
              <a:rect l="l" t="t" r="r" b="b"/>
              <a:pathLst>
                <a:path w="10483" h="10483" extrusionOk="0">
                  <a:moveTo>
                    <a:pt x="10483" y="5262"/>
                  </a:moveTo>
                  <a:cubicBezTo>
                    <a:pt x="10483" y="8121"/>
                    <a:pt x="8121" y="10483"/>
                    <a:pt x="5221" y="10483"/>
                  </a:cubicBezTo>
                  <a:cubicBezTo>
                    <a:pt x="2362" y="10483"/>
                    <a:pt x="1" y="8121"/>
                    <a:pt x="1" y="5262"/>
                  </a:cubicBezTo>
                  <a:cubicBezTo>
                    <a:pt x="1" y="2362"/>
                    <a:pt x="2362" y="1"/>
                    <a:pt x="5221" y="1"/>
                  </a:cubicBezTo>
                  <a:cubicBezTo>
                    <a:pt x="8121" y="1"/>
                    <a:pt x="10483" y="2362"/>
                    <a:pt x="10483" y="5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196"/>
        <p:cNvGrpSpPr/>
        <p:nvPr/>
      </p:nvGrpSpPr>
      <p:grpSpPr>
        <a:xfrm>
          <a:off x="0" y="0"/>
          <a:ext cx="0" cy="0"/>
          <a:chOff x="0" y="0"/>
          <a:chExt cx="0" cy="0"/>
        </a:xfrm>
      </p:grpSpPr>
      <p:sp>
        <p:nvSpPr>
          <p:cNvPr id="1197" name="Google Shape;1197;p26"/>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198" name="Google Shape;1198;p26"/>
          <p:cNvGrpSpPr/>
          <p:nvPr/>
        </p:nvGrpSpPr>
        <p:grpSpPr>
          <a:xfrm>
            <a:off x="-23" y="-113"/>
            <a:ext cx="9143957" cy="5143800"/>
            <a:chOff x="-23" y="-113"/>
            <a:chExt cx="9143957" cy="5143800"/>
          </a:xfrm>
        </p:grpSpPr>
        <p:grpSp>
          <p:nvGrpSpPr>
            <p:cNvPr id="1199" name="Google Shape;1199;p26"/>
            <p:cNvGrpSpPr/>
            <p:nvPr/>
          </p:nvGrpSpPr>
          <p:grpSpPr>
            <a:xfrm>
              <a:off x="-23" y="428816"/>
              <a:ext cx="9143957" cy="4285892"/>
              <a:chOff x="1498200" y="758458"/>
              <a:chExt cx="4352400" cy="3626580"/>
            </a:xfrm>
          </p:grpSpPr>
          <p:cxnSp>
            <p:nvCxnSpPr>
              <p:cNvPr id="1200" name="Google Shape;1200;p26"/>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1" name="Google Shape;1201;p26"/>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2" name="Google Shape;1202;p26"/>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3" name="Google Shape;1203;p26"/>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4" name="Google Shape;1204;p26"/>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5" name="Google Shape;1205;p26"/>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6" name="Google Shape;1206;p26"/>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7" name="Google Shape;1207;p26"/>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8" name="Google Shape;1208;p26"/>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09" name="Google Shape;1209;p26"/>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10" name="Google Shape;1210;p26"/>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1" name="Google Shape;1211;p26"/>
            <p:cNvGrpSpPr/>
            <p:nvPr/>
          </p:nvGrpSpPr>
          <p:grpSpPr>
            <a:xfrm>
              <a:off x="435719" y="-113"/>
              <a:ext cx="8272799" cy="5143800"/>
              <a:chOff x="435719" y="-113"/>
              <a:chExt cx="8272799" cy="5143800"/>
            </a:xfrm>
          </p:grpSpPr>
          <p:cxnSp>
            <p:nvCxnSpPr>
              <p:cNvPr id="1212" name="Google Shape;1212;p26"/>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3" name="Google Shape;1213;p26"/>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4" name="Google Shape;1214;p26"/>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5" name="Google Shape;1215;p26"/>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6" name="Google Shape;1216;p26"/>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7" name="Google Shape;1217;p26"/>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8" name="Google Shape;1218;p26"/>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19" name="Google Shape;1219;p26"/>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0" name="Google Shape;1220;p26"/>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1" name="Google Shape;1221;p26"/>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2" name="Google Shape;1222;p26"/>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3" name="Google Shape;1223;p26"/>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4" name="Google Shape;1224;p26"/>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5" name="Google Shape;1225;p26"/>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6" name="Google Shape;1226;p26"/>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7" name="Google Shape;1227;p26"/>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8" name="Google Shape;1228;p26"/>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29" name="Google Shape;1229;p26"/>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30" name="Google Shape;1230;p26"/>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31" name="Google Shape;1231;p26"/>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1232" name="Google Shape;1232;p26"/>
          <p:cNvSpPr/>
          <p:nvPr/>
        </p:nvSpPr>
        <p:spPr>
          <a:xfrm rot="5400000">
            <a:off x="8718750" y="4508525"/>
            <a:ext cx="325200" cy="525300"/>
          </a:xfrm>
          <a:prstGeom prst="round2SameRect">
            <a:avLst>
              <a:gd name="adj1" fmla="val 0"/>
              <a:gd name="adj2" fmla="val 1618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6"/>
          <p:cNvSpPr txBox="1">
            <a:spLocks noGrp="1"/>
          </p:cNvSpPr>
          <p:nvPr>
            <p:ph type="sldNum" idx="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234"/>
        <p:cNvGrpSpPr/>
        <p:nvPr/>
      </p:nvGrpSpPr>
      <p:grpSpPr>
        <a:xfrm>
          <a:off x="0" y="0"/>
          <a:ext cx="0" cy="0"/>
          <a:chOff x="0" y="0"/>
          <a:chExt cx="0" cy="0"/>
        </a:xfrm>
      </p:grpSpPr>
      <p:sp>
        <p:nvSpPr>
          <p:cNvPr id="1235" name="Google Shape;1235;p27"/>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236" name="Google Shape;1236;p27"/>
          <p:cNvGrpSpPr/>
          <p:nvPr/>
        </p:nvGrpSpPr>
        <p:grpSpPr>
          <a:xfrm>
            <a:off x="-23" y="-113"/>
            <a:ext cx="9143957" cy="5143800"/>
            <a:chOff x="-23" y="-113"/>
            <a:chExt cx="9143957" cy="5143800"/>
          </a:xfrm>
        </p:grpSpPr>
        <p:grpSp>
          <p:nvGrpSpPr>
            <p:cNvPr id="1237" name="Google Shape;1237;p27"/>
            <p:cNvGrpSpPr/>
            <p:nvPr/>
          </p:nvGrpSpPr>
          <p:grpSpPr>
            <a:xfrm>
              <a:off x="-23" y="428816"/>
              <a:ext cx="9143957" cy="4285892"/>
              <a:chOff x="1498200" y="758458"/>
              <a:chExt cx="4352400" cy="3626580"/>
            </a:xfrm>
          </p:grpSpPr>
          <p:cxnSp>
            <p:nvCxnSpPr>
              <p:cNvPr id="1238" name="Google Shape;1238;p27"/>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39" name="Google Shape;1239;p27"/>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0" name="Google Shape;1240;p27"/>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1" name="Google Shape;1241;p27"/>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2" name="Google Shape;1242;p27"/>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3" name="Google Shape;1243;p27"/>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4" name="Google Shape;1244;p27"/>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5" name="Google Shape;1245;p27"/>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6" name="Google Shape;1246;p27"/>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7" name="Google Shape;1247;p27"/>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48" name="Google Shape;1248;p27"/>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49" name="Google Shape;1249;p27"/>
            <p:cNvGrpSpPr/>
            <p:nvPr/>
          </p:nvGrpSpPr>
          <p:grpSpPr>
            <a:xfrm>
              <a:off x="435719" y="-113"/>
              <a:ext cx="8272799" cy="5143800"/>
              <a:chOff x="435719" y="-113"/>
              <a:chExt cx="8272799" cy="5143800"/>
            </a:xfrm>
          </p:grpSpPr>
          <p:cxnSp>
            <p:nvCxnSpPr>
              <p:cNvPr id="1250" name="Google Shape;1250;p27"/>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1" name="Google Shape;1251;p27"/>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2" name="Google Shape;1252;p27"/>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3" name="Google Shape;1253;p27"/>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4" name="Google Shape;1254;p27"/>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5" name="Google Shape;1255;p27"/>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6" name="Google Shape;1256;p27"/>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7" name="Google Shape;1257;p27"/>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8" name="Google Shape;1258;p27"/>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59" name="Google Shape;1259;p27"/>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0" name="Google Shape;1260;p27"/>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1" name="Google Shape;1261;p27"/>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2" name="Google Shape;1262;p27"/>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3" name="Google Shape;1263;p27"/>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4" name="Google Shape;1264;p27"/>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5" name="Google Shape;1265;p27"/>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6" name="Google Shape;1266;p27"/>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7" name="Google Shape;1267;p27"/>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8" name="Google Shape;1268;p27"/>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269" name="Google Shape;1269;p27"/>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1270" name="Google Shape;1270;p27"/>
          <p:cNvSpPr/>
          <p:nvPr/>
        </p:nvSpPr>
        <p:spPr>
          <a:xfrm rot="5400000">
            <a:off x="8718750" y="4508525"/>
            <a:ext cx="325200" cy="525300"/>
          </a:xfrm>
          <a:prstGeom prst="round2SameRect">
            <a:avLst>
              <a:gd name="adj1" fmla="val 0"/>
              <a:gd name="adj2" fmla="val 161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txBox="1">
            <a:spLocks noGrp="1"/>
          </p:cNvSpPr>
          <p:nvPr>
            <p:ph type="sldNum" idx="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1272" name="Google Shape;1272;p27"/>
          <p:cNvGrpSpPr/>
          <p:nvPr/>
        </p:nvGrpSpPr>
        <p:grpSpPr>
          <a:xfrm>
            <a:off x="-112828" y="4456330"/>
            <a:ext cx="1578821" cy="386627"/>
            <a:chOff x="7363450" y="667500"/>
            <a:chExt cx="1275300" cy="312300"/>
          </a:xfrm>
        </p:grpSpPr>
        <p:sp>
          <p:nvSpPr>
            <p:cNvPr id="1273" name="Google Shape;1273;p27"/>
            <p:cNvSpPr/>
            <p:nvPr/>
          </p:nvSpPr>
          <p:spPr>
            <a:xfrm>
              <a:off x="7363450" y="667500"/>
              <a:ext cx="1275300" cy="312300"/>
            </a:xfrm>
            <a:prstGeom prst="roundRect">
              <a:avLst>
                <a:gd name="adj" fmla="val 1161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27"/>
            <p:cNvGrpSpPr/>
            <p:nvPr/>
          </p:nvGrpSpPr>
          <p:grpSpPr>
            <a:xfrm>
              <a:off x="7443949" y="715353"/>
              <a:ext cx="1114303" cy="216594"/>
              <a:chOff x="7426472" y="715353"/>
              <a:chExt cx="1114303" cy="216594"/>
            </a:xfrm>
          </p:grpSpPr>
          <p:sp>
            <p:nvSpPr>
              <p:cNvPr id="1275" name="Google Shape;1275;p27"/>
              <p:cNvSpPr/>
              <p:nvPr/>
            </p:nvSpPr>
            <p:spPr>
              <a:xfrm>
                <a:off x="7426472" y="715353"/>
                <a:ext cx="232989" cy="216594"/>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513053" y="770402"/>
                <a:ext cx="82010" cy="106501"/>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7" name="Google Shape;1277;p27"/>
              <p:cNvCxnSpPr/>
              <p:nvPr/>
            </p:nvCxnSpPr>
            <p:spPr>
              <a:xfrm>
                <a:off x="7704375" y="823650"/>
                <a:ext cx="836400" cy="0"/>
              </a:xfrm>
              <a:prstGeom prst="straightConnector1">
                <a:avLst/>
              </a:prstGeom>
              <a:noFill/>
              <a:ln w="38100" cap="rnd" cmpd="sng">
                <a:solidFill>
                  <a:schemeClr val="lt1"/>
                </a:solidFill>
                <a:prstDash val="solid"/>
                <a:round/>
                <a:headEnd type="none" w="med" len="med"/>
                <a:tailEnd type="none" w="med" len="med"/>
              </a:ln>
            </p:spPr>
          </p:cxnSp>
          <p:cxnSp>
            <p:nvCxnSpPr>
              <p:cNvPr id="1278" name="Google Shape;1278;p27"/>
              <p:cNvCxnSpPr/>
              <p:nvPr/>
            </p:nvCxnSpPr>
            <p:spPr>
              <a:xfrm>
                <a:off x="7704375" y="823650"/>
                <a:ext cx="414600" cy="0"/>
              </a:xfrm>
              <a:prstGeom prst="straightConnector1">
                <a:avLst/>
              </a:prstGeom>
              <a:noFill/>
              <a:ln w="38100" cap="rnd" cmpd="sng">
                <a:solidFill>
                  <a:schemeClr val="dk1"/>
                </a:solidFill>
                <a:prstDash val="solid"/>
                <a:round/>
                <a:headEnd type="none" w="med" len="med"/>
                <a:tailEnd type="none" w="med" len="med"/>
              </a:ln>
            </p:spPr>
          </p:cxnSp>
        </p:grpSp>
      </p:grpSp>
      <p:grpSp>
        <p:nvGrpSpPr>
          <p:cNvPr id="1279" name="Google Shape;1279;p27"/>
          <p:cNvGrpSpPr/>
          <p:nvPr/>
        </p:nvGrpSpPr>
        <p:grpSpPr>
          <a:xfrm>
            <a:off x="7981528" y="-87575"/>
            <a:ext cx="1275300" cy="701100"/>
            <a:chOff x="6501375" y="456775"/>
            <a:chExt cx="1275300" cy="701100"/>
          </a:xfrm>
        </p:grpSpPr>
        <p:sp>
          <p:nvSpPr>
            <p:cNvPr id="1280" name="Google Shape;1280;p27"/>
            <p:cNvSpPr/>
            <p:nvPr/>
          </p:nvSpPr>
          <p:spPr>
            <a:xfrm>
              <a:off x="6501375" y="456775"/>
              <a:ext cx="1275300" cy="701100"/>
            </a:xfrm>
            <a:prstGeom prst="roundRect">
              <a:avLst>
                <a:gd name="adj" fmla="val 1161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6866284" y="553237"/>
              <a:ext cx="546486" cy="508175"/>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069402" y="682388"/>
              <a:ext cx="192357" cy="249875"/>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7"/>
          <p:cNvGrpSpPr/>
          <p:nvPr/>
        </p:nvGrpSpPr>
        <p:grpSpPr>
          <a:xfrm>
            <a:off x="8599822" y="735357"/>
            <a:ext cx="657000" cy="657000"/>
            <a:chOff x="1754319" y="3382375"/>
            <a:chExt cx="657000" cy="657000"/>
          </a:xfrm>
        </p:grpSpPr>
        <p:sp>
          <p:nvSpPr>
            <p:cNvPr id="1284" name="Google Shape;1284;p27"/>
            <p:cNvSpPr/>
            <p:nvPr/>
          </p:nvSpPr>
          <p:spPr>
            <a:xfrm>
              <a:off x="1754319" y="3382375"/>
              <a:ext cx="657000" cy="657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1964585" y="3620550"/>
              <a:ext cx="242708" cy="199544"/>
            </a:xfrm>
            <a:custGeom>
              <a:avLst/>
              <a:gdLst/>
              <a:ahLst/>
              <a:cxnLst/>
              <a:rect l="l" t="t" r="r" b="b"/>
              <a:pathLst>
                <a:path w="11752" h="9662" extrusionOk="0">
                  <a:moveTo>
                    <a:pt x="8574" y="0"/>
                  </a:moveTo>
                  <a:cubicBezTo>
                    <a:pt x="10315" y="44"/>
                    <a:pt x="11751" y="1436"/>
                    <a:pt x="11751" y="3221"/>
                  </a:cubicBezTo>
                  <a:cubicBezTo>
                    <a:pt x="11751" y="6485"/>
                    <a:pt x="5876" y="9662"/>
                    <a:pt x="5876" y="9662"/>
                  </a:cubicBezTo>
                  <a:cubicBezTo>
                    <a:pt x="5876" y="9662"/>
                    <a:pt x="1" y="6398"/>
                    <a:pt x="1" y="3221"/>
                  </a:cubicBezTo>
                  <a:cubicBezTo>
                    <a:pt x="1" y="1436"/>
                    <a:pt x="1437" y="0"/>
                    <a:pt x="3178" y="0"/>
                  </a:cubicBezTo>
                  <a:lnTo>
                    <a:pt x="3178" y="0"/>
                  </a:lnTo>
                  <a:cubicBezTo>
                    <a:pt x="4266" y="0"/>
                    <a:pt x="5267" y="566"/>
                    <a:pt x="5876" y="1436"/>
                  </a:cubicBezTo>
                  <a:cubicBezTo>
                    <a:pt x="6485" y="566"/>
                    <a:pt x="7486"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27"/>
          <p:cNvGrpSpPr/>
          <p:nvPr/>
        </p:nvGrpSpPr>
        <p:grpSpPr>
          <a:xfrm>
            <a:off x="-112822" y="3699307"/>
            <a:ext cx="657000" cy="657000"/>
            <a:chOff x="1260850" y="1118325"/>
            <a:chExt cx="657000" cy="657000"/>
          </a:xfrm>
        </p:grpSpPr>
        <p:sp>
          <p:nvSpPr>
            <p:cNvPr id="1287" name="Google Shape;1287;p27"/>
            <p:cNvSpPr/>
            <p:nvPr/>
          </p:nvSpPr>
          <p:spPr>
            <a:xfrm>
              <a:off x="1260850" y="1118325"/>
              <a:ext cx="657000" cy="657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7"/>
            <p:cNvSpPr/>
            <p:nvPr/>
          </p:nvSpPr>
          <p:spPr>
            <a:xfrm>
              <a:off x="1472952" y="1314244"/>
              <a:ext cx="86307" cy="262473"/>
            </a:xfrm>
            <a:custGeom>
              <a:avLst/>
              <a:gdLst/>
              <a:ahLst/>
              <a:cxnLst/>
              <a:rect l="l" t="t" r="r" b="b"/>
              <a:pathLst>
                <a:path w="4179" h="12709" extrusionOk="0">
                  <a:moveTo>
                    <a:pt x="1089" y="10228"/>
                  </a:moveTo>
                  <a:lnTo>
                    <a:pt x="1089" y="9880"/>
                  </a:lnTo>
                  <a:cubicBezTo>
                    <a:pt x="1089" y="9706"/>
                    <a:pt x="1089" y="9488"/>
                    <a:pt x="1132" y="9314"/>
                  </a:cubicBezTo>
                  <a:cubicBezTo>
                    <a:pt x="1132" y="9097"/>
                    <a:pt x="1132" y="8879"/>
                    <a:pt x="1132" y="8705"/>
                  </a:cubicBezTo>
                  <a:cubicBezTo>
                    <a:pt x="1176" y="8531"/>
                    <a:pt x="1132" y="8400"/>
                    <a:pt x="1132" y="8270"/>
                  </a:cubicBezTo>
                  <a:cubicBezTo>
                    <a:pt x="1176" y="7878"/>
                    <a:pt x="1089" y="7486"/>
                    <a:pt x="915" y="7095"/>
                  </a:cubicBezTo>
                  <a:cubicBezTo>
                    <a:pt x="697" y="6746"/>
                    <a:pt x="392" y="6485"/>
                    <a:pt x="1" y="6311"/>
                  </a:cubicBezTo>
                  <a:cubicBezTo>
                    <a:pt x="218" y="6224"/>
                    <a:pt x="392" y="6094"/>
                    <a:pt x="566" y="5963"/>
                  </a:cubicBezTo>
                  <a:cubicBezTo>
                    <a:pt x="697" y="5833"/>
                    <a:pt x="828" y="5702"/>
                    <a:pt x="915" y="5528"/>
                  </a:cubicBezTo>
                  <a:cubicBezTo>
                    <a:pt x="1002" y="5354"/>
                    <a:pt x="1089" y="5180"/>
                    <a:pt x="1132" y="4962"/>
                  </a:cubicBezTo>
                  <a:cubicBezTo>
                    <a:pt x="1176" y="4745"/>
                    <a:pt x="1176" y="4527"/>
                    <a:pt x="1176" y="4266"/>
                  </a:cubicBezTo>
                  <a:lnTo>
                    <a:pt x="1176" y="3874"/>
                  </a:lnTo>
                  <a:cubicBezTo>
                    <a:pt x="1176" y="3657"/>
                    <a:pt x="1176" y="3482"/>
                    <a:pt x="1132" y="3265"/>
                  </a:cubicBezTo>
                  <a:cubicBezTo>
                    <a:pt x="1089" y="3047"/>
                    <a:pt x="1132" y="2873"/>
                    <a:pt x="1089" y="2743"/>
                  </a:cubicBezTo>
                  <a:cubicBezTo>
                    <a:pt x="1089" y="2569"/>
                    <a:pt x="1089" y="2438"/>
                    <a:pt x="1089" y="2351"/>
                  </a:cubicBezTo>
                  <a:cubicBezTo>
                    <a:pt x="1045" y="1698"/>
                    <a:pt x="1263" y="1045"/>
                    <a:pt x="1785" y="567"/>
                  </a:cubicBezTo>
                  <a:cubicBezTo>
                    <a:pt x="2264" y="175"/>
                    <a:pt x="3047" y="1"/>
                    <a:pt x="4179" y="1"/>
                  </a:cubicBezTo>
                  <a:lnTo>
                    <a:pt x="4179" y="1524"/>
                  </a:lnTo>
                  <a:lnTo>
                    <a:pt x="3874" y="1524"/>
                  </a:lnTo>
                  <a:cubicBezTo>
                    <a:pt x="3613" y="1524"/>
                    <a:pt x="3352" y="1568"/>
                    <a:pt x="3091" y="1611"/>
                  </a:cubicBezTo>
                  <a:cubicBezTo>
                    <a:pt x="2916" y="1655"/>
                    <a:pt x="2786" y="1742"/>
                    <a:pt x="2655" y="1916"/>
                  </a:cubicBezTo>
                  <a:cubicBezTo>
                    <a:pt x="2568" y="2046"/>
                    <a:pt x="2481" y="2220"/>
                    <a:pt x="2481" y="2395"/>
                  </a:cubicBezTo>
                  <a:cubicBezTo>
                    <a:pt x="2438" y="2656"/>
                    <a:pt x="2438" y="2873"/>
                    <a:pt x="2438" y="3134"/>
                  </a:cubicBezTo>
                  <a:lnTo>
                    <a:pt x="2438" y="3657"/>
                  </a:lnTo>
                  <a:lnTo>
                    <a:pt x="2438" y="4745"/>
                  </a:lnTo>
                  <a:cubicBezTo>
                    <a:pt x="2525" y="5354"/>
                    <a:pt x="2220" y="5963"/>
                    <a:pt x="1741" y="6311"/>
                  </a:cubicBezTo>
                  <a:cubicBezTo>
                    <a:pt x="2220" y="6616"/>
                    <a:pt x="2481" y="7182"/>
                    <a:pt x="2438" y="7791"/>
                  </a:cubicBezTo>
                  <a:lnTo>
                    <a:pt x="2438" y="8009"/>
                  </a:lnTo>
                  <a:lnTo>
                    <a:pt x="2438" y="8400"/>
                  </a:lnTo>
                  <a:lnTo>
                    <a:pt x="2438" y="8748"/>
                  </a:lnTo>
                  <a:lnTo>
                    <a:pt x="2438" y="9053"/>
                  </a:lnTo>
                  <a:lnTo>
                    <a:pt x="2438" y="9836"/>
                  </a:lnTo>
                  <a:cubicBezTo>
                    <a:pt x="2438" y="10010"/>
                    <a:pt x="2481" y="10228"/>
                    <a:pt x="2525" y="10402"/>
                  </a:cubicBezTo>
                  <a:cubicBezTo>
                    <a:pt x="2568" y="10576"/>
                    <a:pt x="2655" y="10707"/>
                    <a:pt x="2742" y="10794"/>
                  </a:cubicBezTo>
                  <a:cubicBezTo>
                    <a:pt x="2873" y="10881"/>
                    <a:pt x="3003" y="10968"/>
                    <a:pt x="3178" y="11011"/>
                  </a:cubicBezTo>
                  <a:cubicBezTo>
                    <a:pt x="3395" y="11055"/>
                    <a:pt x="3656" y="11055"/>
                    <a:pt x="3874" y="11055"/>
                  </a:cubicBezTo>
                  <a:lnTo>
                    <a:pt x="4004" y="11055"/>
                  </a:lnTo>
                  <a:lnTo>
                    <a:pt x="4135" y="11055"/>
                  </a:lnTo>
                  <a:lnTo>
                    <a:pt x="4135" y="12622"/>
                  </a:lnTo>
                  <a:cubicBezTo>
                    <a:pt x="3308" y="12709"/>
                    <a:pt x="2481" y="12491"/>
                    <a:pt x="1785" y="12056"/>
                  </a:cubicBezTo>
                  <a:cubicBezTo>
                    <a:pt x="1263" y="11621"/>
                    <a:pt x="1002" y="10924"/>
                    <a:pt x="1089"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7"/>
            <p:cNvSpPr/>
            <p:nvPr/>
          </p:nvSpPr>
          <p:spPr>
            <a:xfrm>
              <a:off x="1624851" y="1314244"/>
              <a:ext cx="85398" cy="261585"/>
            </a:xfrm>
            <a:custGeom>
              <a:avLst/>
              <a:gdLst/>
              <a:ahLst/>
              <a:cxnLst/>
              <a:rect l="l" t="t" r="r" b="b"/>
              <a:pathLst>
                <a:path w="4135" h="12666" extrusionOk="0">
                  <a:moveTo>
                    <a:pt x="3090" y="10228"/>
                  </a:moveTo>
                  <a:cubicBezTo>
                    <a:pt x="3177" y="10924"/>
                    <a:pt x="2916" y="11577"/>
                    <a:pt x="2394" y="12012"/>
                  </a:cubicBezTo>
                  <a:cubicBezTo>
                    <a:pt x="1698" y="12448"/>
                    <a:pt x="827" y="12665"/>
                    <a:pt x="0" y="12578"/>
                  </a:cubicBezTo>
                  <a:lnTo>
                    <a:pt x="0" y="11055"/>
                  </a:lnTo>
                  <a:lnTo>
                    <a:pt x="131" y="11055"/>
                  </a:lnTo>
                  <a:lnTo>
                    <a:pt x="305" y="11055"/>
                  </a:lnTo>
                  <a:cubicBezTo>
                    <a:pt x="566" y="11055"/>
                    <a:pt x="871" y="11011"/>
                    <a:pt x="1132" y="10924"/>
                  </a:cubicBezTo>
                  <a:cubicBezTo>
                    <a:pt x="1350" y="10837"/>
                    <a:pt x="1480" y="10707"/>
                    <a:pt x="1567" y="10533"/>
                  </a:cubicBezTo>
                  <a:cubicBezTo>
                    <a:pt x="1654" y="10359"/>
                    <a:pt x="1698" y="10141"/>
                    <a:pt x="1698" y="9923"/>
                  </a:cubicBezTo>
                  <a:lnTo>
                    <a:pt x="1698" y="9009"/>
                  </a:lnTo>
                  <a:lnTo>
                    <a:pt x="1698" y="8705"/>
                  </a:lnTo>
                  <a:lnTo>
                    <a:pt x="1698" y="8357"/>
                  </a:lnTo>
                  <a:lnTo>
                    <a:pt x="1698" y="7965"/>
                  </a:lnTo>
                  <a:lnTo>
                    <a:pt x="1698" y="7747"/>
                  </a:lnTo>
                  <a:cubicBezTo>
                    <a:pt x="1654" y="7138"/>
                    <a:pt x="1959" y="6572"/>
                    <a:pt x="2438" y="6268"/>
                  </a:cubicBezTo>
                  <a:cubicBezTo>
                    <a:pt x="1915" y="5920"/>
                    <a:pt x="1654" y="5310"/>
                    <a:pt x="1698" y="4701"/>
                  </a:cubicBezTo>
                  <a:lnTo>
                    <a:pt x="1698" y="4440"/>
                  </a:lnTo>
                  <a:lnTo>
                    <a:pt x="1698" y="4092"/>
                  </a:lnTo>
                  <a:lnTo>
                    <a:pt x="1698" y="3744"/>
                  </a:lnTo>
                  <a:lnTo>
                    <a:pt x="1698" y="3526"/>
                  </a:lnTo>
                  <a:lnTo>
                    <a:pt x="1698" y="2569"/>
                  </a:lnTo>
                  <a:cubicBezTo>
                    <a:pt x="1698" y="2351"/>
                    <a:pt x="1654" y="2177"/>
                    <a:pt x="1567" y="1959"/>
                  </a:cubicBezTo>
                  <a:cubicBezTo>
                    <a:pt x="1480" y="1785"/>
                    <a:pt x="1306" y="1698"/>
                    <a:pt x="1132" y="1611"/>
                  </a:cubicBezTo>
                  <a:cubicBezTo>
                    <a:pt x="871" y="1524"/>
                    <a:pt x="566" y="1524"/>
                    <a:pt x="305" y="1524"/>
                  </a:cubicBezTo>
                  <a:lnTo>
                    <a:pt x="0" y="1524"/>
                  </a:lnTo>
                  <a:lnTo>
                    <a:pt x="0" y="1"/>
                  </a:lnTo>
                  <a:cubicBezTo>
                    <a:pt x="1132" y="1"/>
                    <a:pt x="1959" y="175"/>
                    <a:pt x="2394" y="567"/>
                  </a:cubicBezTo>
                  <a:cubicBezTo>
                    <a:pt x="2916" y="1002"/>
                    <a:pt x="3177" y="1655"/>
                    <a:pt x="3134" y="2307"/>
                  </a:cubicBezTo>
                  <a:lnTo>
                    <a:pt x="3134" y="2699"/>
                  </a:lnTo>
                  <a:cubicBezTo>
                    <a:pt x="3134" y="2873"/>
                    <a:pt x="3134" y="3047"/>
                    <a:pt x="3090" y="3265"/>
                  </a:cubicBezTo>
                  <a:cubicBezTo>
                    <a:pt x="3047" y="3439"/>
                    <a:pt x="3090" y="3657"/>
                    <a:pt x="3047" y="3831"/>
                  </a:cubicBezTo>
                  <a:cubicBezTo>
                    <a:pt x="3003" y="4048"/>
                    <a:pt x="3047" y="4179"/>
                    <a:pt x="3047" y="4266"/>
                  </a:cubicBezTo>
                  <a:cubicBezTo>
                    <a:pt x="3003" y="4483"/>
                    <a:pt x="3003" y="4745"/>
                    <a:pt x="3047" y="4962"/>
                  </a:cubicBezTo>
                  <a:cubicBezTo>
                    <a:pt x="3090" y="5180"/>
                    <a:pt x="3134" y="5354"/>
                    <a:pt x="3264" y="5528"/>
                  </a:cubicBezTo>
                  <a:cubicBezTo>
                    <a:pt x="3351" y="5658"/>
                    <a:pt x="3482" y="5833"/>
                    <a:pt x="3613" y="5963"/>
                  </a:cubicBezTo>
                  <a:cubicBezTo>
                    <a:pt x="3787" y="6094"/>
                    <a:pt x="3961" y="6181"/>
                    <a:pt x="4135" y="6311"/>
                  </a:cubicBezTo>
                  <a:cubicBezTo>
                    <a:pt x="3787" y="6485"/>
                    <a:pt x="3482" y="6746"/>
                    <a:pt x="3264" y="7095"/>
                  </a:cubicBezTo>
                  <a:cubicBezTo>
                    <a:pt x="3090" y="7486"/>
                    <a:pt x="3003" y="7878"/>
                    <a:pt x="3003" y="8313"/>
                  </a:cubicBezTo>
                  <a:lnTo>
                    <a:pt x="3003" y="8748"/>
                  </a:lnTo>
                  <a:cubicBezTo>
                    <a:pt x="3003" y="8922"/>
                    <a:pt x="3003" y="9140"/>
                    <a:pt x="3047" y="9314"/>
                  </a:cubicBezTo>
                  <a:cubicBezTo>
                    <a:pt x="3090" y="9532"/>
                    <a:pt x="3047" y="9706"/>
                    <a:pt x="3090" y="9923"/>
                  </a:cubicBezTo>
                  <a:cubicBezTo>
                    <a:pt x="3134" y="10097"/>
                    <a:pt x="3090" y="10185"/>
                    <a:pt x="3090"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23" y="-113"/>
            <a:ext cx="9143957" cy="5143800"/>
            <a:chOff x="-23" y="-113"/>
            <a:chExt cx="9143957" cy="5143800"/>
          </a:xfrm>
        </p:grpSpPr>
        <p:grpSp>
          <p:nvGrpSpPr>
            <p:cNvPr id="86" name="Google Shape;86;p4"/>
            <p:cNvGrpSpPr/>
            <p:nvPr/>
          </p:nvGrpSpPr>
          <p:grpSpPr>
            <a:xfrm>
              <a:off x="-23" y="428816"/>
              <a:ext cx="9143957" cy="4285892"/>
              <a:chOff x="1498200" y="758458"/>
              <a:chExt cx="4352400" cy="3626580"/>
            </a:xfrm>
          </p:grpSpPr>
          <p:cxnSp>
            <p:nvCxnSpPr>
              <p:cNvPr id="87" name="Google Shape;87;p4"/>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88" name="Google Shape;88;p4"/>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4"/>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4"/>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4"/>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2" name="Google Shape;92;p4"/>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3" name="Google Shape;93;p4"/>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4"/>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4"/>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6" name="Google Shape;96;p4"/>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97" name="Google Shape;97;p4"/>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98" name="Google Shape;98;p4"/>
            <p:cNvGrpSpPr/>
            <p:nvPr/>
          </p:nvGrpSpPr>
          <p:grpSpPr>
            <a:xfrm>
              <a:off x="435719" y="-113"/>
              <a:ext cx="8272799" cy="5143800"/>
              <a:chOff x="435719" y="-113"/>
              <a:chExt cx="8272799" cy="5143800"/>
            </a:xfrm>
          </p:grpSpPr>
          <p:cxnSp>
            <p:nvCxnSpPr>
              <p:cNvPr id="99" name="Google Shape;99;p4"/>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0" name="Google Shape;100;p4"/>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1" name="Google Shape;101;p4"/>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4"/>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4"/>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4"/>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5" name="Google Shape;105;p4"/>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6" name="Google Shape;106;p4"/>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4"/>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4"/>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09" name="Google Shape;109;p4"/>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0" name="Google Shape;110;p4"/>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1" name="Google Shape;111;p4"/>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2" name="Google Shape;112;p4"/>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3" name="Google Shape;113;p4"/>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4" name="Google Shape;114;p4"/>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5" name="Google Shape;115;p4"/>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6" name="Google Shape;116;p4"/>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7" name="Google Shape;117;p4"/>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18" name="Google Shape;118;p4"/>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119" name="Google Shape;119;p4"/>
          <p:cNvSpPr txBox="1">
            <a:spLocks noGrp="1"/>
          </p:cNvSpPr>
          <p:nvPr>
            <p:ph type="body" idx="1"/>
          </p:nvPr>
        </p:nvSpPr>
        <p:spPr>
          <a:xfrm>
            <a:off x="720000" y="1219975"/>
            <a:ext cx="3797100" cy="3388500"/>
          </a:xfrm>
          <a:prstGeom prst="rect">
            <a:avLst/>
          </a:prstGeom>
          <a:noFill/>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3"/>
              </a:buClr>
              <a:buSzPts val="1600"/>
              <a:buChar char="●"/>
              <a:defRPr/>
            </a:lvl1pPr>
            <a:lvl2pPr marL="914400" lvl="1" indent="-330200">
              <a:lnSpc>
                <a:spcPct val="100000"/>
              </a:lnSpc>
              <a:spcBef>
                <a:spcPts val="0"/>
              </a:spcBef>
              <a:spcAft>
                <a:spcPts val="0"/>
              </a:spcAft>
              <a:buClr>
                <a:srgbClr val="434343"/>
              </a:buClr>
              <a:buSzPts val="1600"/>
              <a:buFont typeface="Roboto Condensed Light"/>
              <a:buAutoNum type="alphaLcPeriod"/>
              <a:defRPr/>
            </a:lvl2pPr>
            <a:lvl3pPr marL="1371600" lvl="2" indent="-330200">
              <a:lnSpc>
                <a:spcPct val="100000"/>
              </a:lnSpc>
              <a:spcBef>
                <a:spcPts val="0"/>
              </a:spcBef>
              <a:spcAft>
                <a:spcPts val="0"/>
              </a:spcAft>
              <a:buClr>
                <a:srgbClr val="434343"/>
              </a:buClr>
              <a:buSzPts val="1600"/>
              <a:buFont typeface="Roboto Condensed Light"/>
              <a:buAutoNum type="romanLcPeriod"/>
              <a:defRPr/>
            </a:lvl3pPr>
            <a:lvl4pPr marL="1828800" lvl="3" indent="-330200">
              <a:lnSpc>
                <a:spcPct val="100000"/>
              </a:lnSpc>
              <a:spcBef>
                <a:spcPts val="0"/>
              </a:spcBef>
              <a:spcAft>
                <a:spcPts val="0"/>
              </a:spcAft>
              <a:buClr>
                <a:srgbClr val="434343"/>
              </a:buClr>
              <a:buSzPts val="1600"/>
              <a:buFont typeface="Roboto Condensed Light"/>
              <a:buAutoNum type="arabicPeriod"/>
              <a:defRPr/>
            </a:lvl4pPr>
            <a:lvl5pPr marL="2286000" lvl="4" indent="-330200">
              <a:lnSpc>
                <a:spcPct val="100000"/>
              </a:lnSpc>
              <a:spcBef>
                <a:spcPts val="0"/>
              </a:spcBef>
              <a:spcAft>
                <a:spcPts val="0"/>
              </a:spcAft>
              <a:buClr>
                <a:srgbClr val="434343"/>
              </a:buClr>
              <a:buSzPts val="1600"/>
              <a:buFont typeface="Roboto Condensed Light"/>
              <a:buAutoNum type="alphaLcPeriod"/>
              <a:defRPr/>
            </a:lvl5pPr>
            <a:lvl6pPr marL="2743200" lvl="5" indent="-330200">
              <a:lnSpc>
                <a:spcPct val="100000"/>
              </a:lnSpc>
              <a:spcBef>
                <a:spcPts val="0"/>
              </a:spcBef>
              <a:spcAft>
                <a:spcPts val="0"/>
              </a:spcAft>
              <a:buClr>
                <a:srgbClr val="434343"/>
              </a:buClr>
              <a:buSzPts val="1600"/>
              <a:buFont typeface="Roboto Condensed Light"/>
              <a:buAutoNum type="romanLcPeriod"/>
              <a:defRPr/>
            </a:lvl6pPr>
            <a:lvl7pPr marL="3200400" lvl="6" indent="-330200">
              <a:lnSpc>
                <a:spcPct val="100000"/>
              </a:lnSpc>
              <a:spcBef>
                <a:spcPts val="0"/>
              </a:spcBef>
              <a:spcAft>
                <a:spcPts val="0"/>
              </a:spcAft>
              <a:buClr>
                <a:srgbClr val="434343"/>
              </a:buClr>
              <a:buSzPts val="1600"/>
              <a:buFont typeface="Roboto Condensed Light"/>
              <a:buAutoNum type="arabicPeriod"/>
              <a:defRPr/>
            </a:lvl7pPr>
            <a:lvl8pPr marL="3657600" lvl="7" indent="-330200">
              <a:lnSpc>
                <a:spcPct val="100000"/>
              </a:lnSpc>
              <a:spcBef>
                <a:spcPts val="0"/>
              </a:spcBef>
              <a:spcAft>
                <a:spcPts val="0"/>
              </a:spcAft>
              <a:buClr>
                <a:srgbClr val="434343"/>
              </a:buClr>
              <a:buSzPts val="1600"/>
              <a:buFont typeface="Roboto Condensed Light"/>
              <a:buAutoNum type="alphaLcPeriod"/>
              <a:defRPr/>
            </a:lvl8pPr>
            <a:lvl9pPr marL="4114800" lvl="8" indent="-330200">
              <a:lnSpc>
                <a:spcPct val="100000"/>
              </a:lnSpc>
              <a:spcBef>
                <a:spcPts val="0"/>
              </a:spcBef>
              <a:spcAft>
                <a:spcPts val="0"/>
              </a:spcAft>
              <a:buClr>
                <a:srgbClr val="434343"/>
              </a:buClr>
              <a:buSzPts val="1600"/>
              <a:buFont typeface="Roboto Condensed Light"/>
              <a:buAutoNum type="romanLcPeriod"/>
              <a:defRPr/>
            </a:lvl9pPr>
          </a:lstStyle>
          <a:p>
            <a:endParaRPr/>
          </a:p>
        </p:txBody>
      </p:sp>
      <p:sp>
        <p:nvSpPr>
          <p:cNvPr id="120" name="Google Shape;120;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Font typeface="Chivo Black"/>
              <a:buNone/>
              <a:defRPr>
                <a:latin typeface="Chivo Black"/>
                <a:ea typeface="Chivo Black"/>
                <a:cs typeface="Chivo Black"/>
                <a:sym typeface="Chivo Black"/>
              </a:defRPr>
            </a:lvl2pPr>
            <a:lvl3pPr lvl="2" algn="ctr" rtl="0">
              <a:spcBef>
                <a:spcPts val="0"/>
              </a:spcBef>
              <a:spcAft>
                <a:spcPts val="0"/>
              </a:spcAft>
              <a:buSzPts val="3500"/>
              <a:buFont typeface="Chivo Black"/>
              <a:buNone/>
              <a:defRPr>
                <a:latin typeface="Chivo Black"/>
                <a:ea typeface="Chivo Black"/>
                <a:cs typeface="Chivo Black"/>
                <a:sym typeface="Chivo Black"/>
              </a:defRPr>
            </a:lvl3pPr>
            <a:lvl4pPr lvl="3" algn="ctr" rtl="0">
              <a:spcBef>
                <a:spcPts val="0"/>
              </a:spcBef>
              <a:spcAft>
                <a:spcPts val="0"/>
              </a:spcAft>
              <a:buSzPts val="3500"/>
              <a:buFont typeface="Chivo Black"/>
              <a:buNone/>
              <a:defRPr>
                <a:latin typeface="Chivo Black"/>
                <a:ea typeface="Chivo Black"/>
                <a:cs typeface="Chivo Black"/>
                <a:sym typeface="Chivo Black"/>
              </a:defRPr>
            </a:lvl4pPr>
            <a:lvl5pPr lvl="4" algn="ctr" rtl="0">
              <a:spcBef>
                <a:spcPts val="0"/>
              </a:spcBef>
              <a:spcAft>
                <a:spcPts val="0"/>
              </a:spcAft>
              <a:buSzPts val="3500"/>
              <a:buFont typeface="Chivo Black"/>
              <a:buNone/>
              <a:defRPr>
                <a:latin typeface="Chivo Black"/>
                <a:ea typeface="Chivo Black"/>
                <a:cs typeface="Chivo Black"/>
                <a:sym typeface="Chivo Black"/>
              </a:defRPr>
            </a:lvl5pPr>
            <a:lvl6pPr lvl="5" algn="ctr" rtl="0">
              <a:spcBef>
                <a:spcPts val="0"/>
              </a:spcBef>
              <a:spcAft>
                <a:spcPts val="0"/>
              </a:spcAft>
              <a:buSzPts val="3500"/>
              <a:buFont typeface="Chivo Black"/>
              <a:buNone/>
              <a:defRPr>
                <a:latin typeface="Chivo Black"/>
                <a:ea typeface="Chivo Black"/>
                <a:cs typeface="Chivo Black"/>
                <a:sym typeface="Chivo Black"/>
              </a:defRPr>
            </a:lvl6pPr>
            <a:lvl7pPr lvl="6" algn="ctr" rtl="0">
              <a:spcBef>
                <a:spcPts val="0"/>
              </a:spcBef>
              <a:spcAft>
                <a:spcPts val="0"/>
              </a:spcAft>
              <a:buSzPts val="3500"/>
              <a:buFont typeface="Chivo Black"/>
              <a:buNone/>
              <a:defRPr>
                <a:latin typeface="Chivo Black"/>
                <a:ea typeface="Chivo Black"/>
                <a:cs typeface="Chivo Black"/>
                <a:sym typeface="Chivo Black"/>
              </a:defRPr>
            </a:lvl7pPr>
            <a:lvl8pPr lvl="7" algn="ctr" rtl="0">
              <a:spcBef>
                <a:spcPts val="0"/>
              </a:spcBef>
              <a:spcAft>
                <a:spcPts val="0"/>
              </a:spcAft>
              <a:buSzPts val="3500"/>
              <a:buFont typeface="Chivo Black"/>
              <a:buNone/>
              <a:defRPr>
                <a:latin typeface="Chivo Black"/>
                <a:ea typeface="Chivo Black"/>
                <a:cs typeface="Chivo Black"/>
                <a:sym typeface="Chivo Black"/>
              </a:defRPr>
            </a:lvl8pPr>
            <a:lvl9pPr lvl="8" algn="ctr" rtl="0">
              <a:spcBef>
                <a:spcPts val="0"/>
              </a:spcBef>
              <a:spcAft>
                <a:spcPts val="0"/>
              </a:spcAft>
              <a:buSzPts val="3500"/>
              <a:buFont typeface="Chivo Black"/>
              <a:buNone/>
              <a:defRPr>
                <a:latin typeface="Chivo Black"/>
                <a:ea typeface="Chivo Black"/>
                <a:cs typeface="Chivo Black"/>
                <a:sym typeface="Chivo Black"/>
              </a:defRPr>
            </a:lvl9pPr>
          </a:lstStyle>
          <a:p>
            <a:endParaRPr/>
          </a:p>
        </p:txBody>
      </p:sp>
      <p:sp>
        <p:nvSpPr>
          <p:cNvPr id="121" name="Google Shape;121;p4"/>
          <p:cNvSpPr/>
          <p:nvPr/>
        </p:nvSpPr>
        <p:spPr>
          <a:xfrm rot="5400000">
            <a:off x="8718750" y="4508525"/>
            <a:ext cx="325200" cy="525300"/>
          </a:xfrm>
          <a:prstGeom prst="round2SameRect">
            <a:avLst>
              <a:gd name="adj1" fmla="val 0"/>
              <a:gd name="adj2" fmla="val 1618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
        <p:cNvGrpSpPr/>
        <p:nvPr/>
      </p:nvGrpSpPr>
      <p:grpSpPr>
        <a:xfrm>
          <a:off x="0" y="0"/>
          <a:ext cx="0" cy="0"/>
          <a:chOff x="0" y="0"/>
          <a:chExt cx="0" cy="0"/>
        </a:xfrm>
      </p:grpSpPr>
      <p:grpSp>
        <p:nvGrpSpPr>
          <p:cNvPr id="124" name="Google Shape;124;p5"/>
          <p:cNvGrpSpPr/>
          <p:nvPr/>
        </p:nvGrpSpPr>
        <p:grpSpPr>
          <a:xfrm>
            <a:off x="-23" y="-113"/>
            <a:ext cx="9143957" cy="5143800"/>
            <a:chOff x="-23" y="-113"/>
            <a:chExt cx="9143957" cy="5143800"/>
          </a:xfrm>
        </p:grpSpPr>
        <p:grpSp>
          <p:nvGrpSpPr>
            <p:cNvPr id="125" name="Google Shape;125;p5"/>
            <p:cNvGrpSpPr/>
            <p:nvPr/>
          </p:nvGrpSpPr>
          <p:grpSpPr>
            <a:xfrm>
              <a:off x="-23" y="428816"/>
              <a:ext cx="9143957" cy="4285892"/>
              <a:chOff x="1498200" y="758458"/>
              <a:chExt cx="4352400" cy="3626580"/>
            </a:xfrm>
          </p:grpSpPr>
          <p:cxnSp>
            <p:nvCxnSpPr>
              <p:cNvPr id="126" name="Google Shape;126;p5"/>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7" name="Google Shape;127;p5"/>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8" name="Google Shape;128;p5"/>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29" name="Google Shape;129;p5"/>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0" name="Google Shape;130;p5"/>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1" name="Google Shape;131;p5"/>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2" name="Google Shape;132;p5"/>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3" name="Google Shape;133;p5"/>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4" name="Google Shape;134;p5"/>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5" name="Google Shape;135;p5"/>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36" name="Google Shape;136;p5"/>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 name="Google Shape;137;p5"/>
            <p:cNvGrpSpPr/>
            <p:nvPr/>
          </p:nvGrpSpPr>
          <p:grpSpPr>
            <a:xfrm>
              <a:off x="435719" y="-113"/>
              <a:ext cx="8272799" cy="5143800"/>
              <a:chOff x="435719" y="-113"/>
              <a:chExt cx="8272799" cy="5143800"/>
            </a:xfrm>
          </p:grpSpPr>
          <p:cxnSp>
            <p:nvCxnSpPr>
              <p:cNvPr id="138" name="Google Shape;138;p5"/>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39" name="Google Shape;139;p5"/>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0" name="Google Shape;140;p5"/>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1" name="Google Shape;141;p5"/>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2" name="Google Shape;142;p5"/>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3" name="Google Shape;143;p5"/>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4" name="Google Shape;144;p5"/>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5" name="Google Shape;145;p5"/>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6" name="Google Shape;146;p5"/>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7" name="Google Shape;147;p5"/>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8" name="Google Shape;148;p5"/>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49" name="Google Shape;149;p5"/>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0" name="Google Shape;150;p5"/>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1" name="Google Shape;151;p5"/>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2" name="Google Shape;152;p5"/>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3" name="Google Shape;153;p5"/>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4" name="Google Shape;154;p5"/>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5" name="Google Shape;155;p5"/>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6" name="Google Shape;156;p5"/>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157" name="Google Shape;157;p5"/>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158" name="Google Shape;158;p5"/>
          <p:cNvSpPr txBox="1">
            <a:spLocks noGrp="1"/>
          </p:cNvSpPr>
          <p:nvPr>
            <p:ph type="subTitle" idx="1"/>
          </p:nvPr>
        </p:nvSpPr>
        <p:spPr>
          <a:xfrm>
            <a:off x="1131269" y="2638450"/>
            <a:ext cx="3013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159" name="Google Shape;159;p5"/>
          <p:cNvSpPr txBox="1">
            <a:spLocks noGrp="1"/>
          </p:cNvSpPr>
          <p:nvPr>
            <p:ph type="subTitle" idx="2"/>
          </p:nvPr>
        </p:nvSpPr>
        <p:spPr>
          <a:xfrm>
            <a:off x="1131269" y="3009850"/>
            <a:ext cx="30132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0" name="Google Shape;160;p5"/>
          <p:cNvSpPr txBox="1">
            <a:spLocks noGrp="1"/>
          </p:cNvSpPr>
          <p:nvPr>
            <p:ph type="subTitle" idx="3"/>
          </p:nvPr>
        </p:nvSpPr>
        <p:spPr>
          <a:xfrm>
            <a:off x="4999531" y="2638450"/>
            <a:ext cx="30132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atin typeface="Chivo Black"/>
                <a:ea typeface="Chivo Black"/>
                <a:cs typeface="Chivo Black"/>
                <a:sym typeface="Chivo Black"/>
              </a:defRPr>
            </a:lvl1pPr>
            <a:lvl2pPr lvl="1" rtl="0">
              <a:lnSpc>
                <a:spcPct val="100000"/>
              </a:lnSpc>
              <a:spcBef>
                <a:spcPts val="0"/>
              </a:spcBef>
              <a:spcAft>
                <a:spcPts val="0"/>
              </a:spcAft>
              <a:buNone/>
              <a:defRPr sz="2400">
                <a:latin typeface="Chivo Black"/>
                <a:ea typeface="Chivo Black"/>
                <a:cs typeface="Chivo Black"/>
                <a:sym typeface="Chivo Black"/>
              </a:defRPr>
            </a:lvl2pPr>
            <a:lvl3pPr lvl="2" rtl="0">
              <a:lnSpc>
                <a:spcPct val="100000"/>
              </a:lnSpc>
              <a:spcBef>
                <a:spcPts val="0"/>
              </a:spcBef>
              <a:spcAft>
                <a:spcPts val="0"/>
              </a:spcAft>
              <a:buNone/>
              <a:defRPr sz="2400">
                <a:latin typeface="Chivo Black"/>
                <a:ea typeface="Chivo Black"/>
                <a:cs typeface="Chivo Black"/>
                <a:sym typeface="Chivo Black"/>
              </a:defRPr>
            </a:lvl3pPr>
            <a:lvl4pPr lvl="3" rtl="0">
              <a:lnSpc>
                <a:spcPct val="100000"/>
              </a:lnSpc>
              <a:spcBef>
                <a:spcPts val="0"/>
              </a:spcBef>
              <a:spcAft>
                <a:spcPts val="0"/>
              </a:spcAft>
              <a:buNone/>
              <a:defRPr sz="2400">
                <a:latin typeface="Chivo Black"/>
                <a:ea typeface="Chivo Black"/>
                <a:cs typeface="Chivo Black"/>
                <a:sym typeface="Chivo Black"/>
              </a:defRPr>
            </a:lvl4pPr>
            <a:lvl5pPr lvl="4" rtl="0">
              <a:lnSpc>
                <a:spcPct val="100000"/>
              </a:lnSpc>
              <a:spcBef>
                <a:spcPts val="0"/>
              </a:spcBef>
              <a:spcAft>
                <a:spcPts val="0"/>
              </a:spcAft>
              <a:buNone/>
              <a:defRPr sz="2400">
                <a:latin typeface="Chivo Black"/>
                <a:ea typeface="Chivo Black"/>
                <a:cs typeface="Chivo Black"/>
                <a:sym typeface="Chivo Black"/>
              </a:defRPr>
            </a:lvl5pPr>
            <a:lvl6pPr lvl="5" rtl="0">
              <a:lnSpc>
                <a:spcPct val="100000"/>
              </a:lnSpc>
              <a:spcBef>
                <a:spcPts val="0"/>
              </a:spcBef>
              <a:spcAft>
                <a:spcPts val="0"/>
              </a:spcAft>
              <a:buNone/>
              <a:defRPr sz="2400">
                <a:latin typeface="Chivo Black"/>
                <a:ea typeface="Chivo Black"/>
                <a:cs typeface="Chivo Black"/>
                <a:sym typeface="Chivo Black"/>
              </a:defRPr>
            </a:lvl6pPr>
            <a:lvl7pPr lvl="6" rtl="0">
              <a:lnSpc>
                <a:spcPct val="100000"/>
              </a:lnSpc>
              <a:spcBef>
                <a:spcPts val="0"/>
              </a:spcBef>
              <a:spcAft>
                <a:spcPts val="0"/>
              </a:spcAft>
              <a:buNone/>
              <a:defRPr sz="2400">
                <a:latin typeface="Chivo Black"/>
                <a:ea typeface="Chivo Black"/>
                <a:cs typeface="Chivo Black"/>
                <a:sym typeface="Chivo Black"/>
              </a:defRPr>
            </a:lvl7pPr>
            <a:lvl8pPr lvl="7" rtl="0">
              <a:lnSpc>
                <a:spcPct val="100000"/>
              </a:lnSpc>
              <a:spcBef>
                <a:spcPts val="0"/>
              </a:spcBef>
              <a:spcAft>
                <a:spcPts val="0"/>
              </a:spcAft>
              <a:buNone/>
              <a:defRPr sz="2400">
                <a:latin typeface="Chivo Black"/>
                <a:ea typeface="Chivo Black"/>
                <a:cs typeface="Chivo Black"/>
                <a:sym typeface="Chivo Black"/>
              </a:defRPr>
            </a:lvl8pPr>
            <a:lvl9pPr lvl="8" rtl="0">
              <a:lnSpc>
                <a:spcPct val="100000"/>
              </a:lnSpc>
              <a:spcBef>
                <a:spcPts val="0"/>
              </a:spcBef>
              <a:spcAft>
                <a:spcPts val="0"/>
              </a:spcAft>
              <a:buNone/>
              <a:defRPr sz="2400">
                <a:latin typeface="Chivo Black"/>
                <a:ea typeface="Chivo Black"/>
                <a:cs typeface="Chivo Black"/>
                <a:sym typeface="Chivo Black"/>
              </a:defRPr>
            </a:lvl9pPr>
          </a:lstStyle>
          <a:p>
            <a:endParaRPr/>
          </a:p>
        </p:txBody>
      </p:sp>
      <p:sp>
        <p:nvSpPr>
          <p:cNvPr id="161" name="Google Shape;161;p5"/>
          <p:cNvSpPr txBox="1">
            <a:spLocks noGrp="1"/>
          </p:cNvSpPr>
          <p:nvPr>
            <p:ph type="subTitle" idx="4"/>
          </p:nvPr>
        </p:nvSpPr>
        <p:spPr>
          <a:xfrm>
            <a:off x="4999531" y="3009850"/>
            <a:ext cx="30132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63" name="Google Shape;163;p5"/>
          <p:cNvSpPr/>
          <p:nvPr/>
        </p:nvSpPr>
        <p:spPr>
          <a:xfrm rot="5400000">
            <a:off x="8718750" y="4508525"/>
            <a:ext cx="325200" cy="525300"/>
          </a:xfrm>
          <a:prstGeom prst="round2SameRect">
            <a:avLst>
              <a:gd name="adj1" fmla="val 0"/>
              <a:gd name="adj2" fmla="val 161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165" name="Google Shape;165;p5"/>
          <p:cNvGrpSpPr/>
          <p:nvPr/>
        </p:nvGrpSpPr>
        <p:grpSpPr>
          <a:xfrm>
            <a:off x="-102475" y="3742425"/>
            <a:ext cx="657000" cy="657000"/>
            <a:chOff x="1260850" y="1118325"/>
            <a:chExt cx="657000" cy="657000"/>
          </a:xfrm>
        </p:grpSpPr>
        <p:sp>
          <p:nvSpPr>
            <p:cNvPr id="166" name="Google Shape;166;p5"/>
            <p:cNvSpPr/>
            <p:nvPr/>
          </p:nvSpPr>
          <p:spPr>
            <a:xfrm>
              <a:off x="1260850" y="1118325"/>
              <a:ext cx="657000" cy="657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1472952" y="1314244"/>
              <a:ext cx="86307" cy="262473"/>
            </a:xfrm>
            <a:custGeom>
              <a:avLst/>
              <a:gdLst/>
              <a:ahLst/>
              <a:cxnLst/>
              <a:rect l="l" t="t" r="r" b="b"/>
              <a:pathLst>
                <a:path w="4179" h="12709" extrusionOk="0">
                  <a:moveTo>
                    <a:pt x="1089" y="10228"/>
                  </a:moveTo>
                  <a:lnTo>
                    <a:pt x="1089" y="9880"/>
                  </a:lnTo>
                  <a:cubicBezTo>
                    <a:pt x="1089" y="9706"/>
                    <a:pt x="1089" y="9488"/>
                    <a:pt x="1132" y="9314"/>
                  </a:cubicBezTo>
                  <a:cubicBezTo>
                    <a:pt x="1132" y="9097"/>
                    <a:pt x="1132" y="8879"/>
                    <a:pt x="1132" y="8705"/>
                  </a:cubicBezTo>
                  <a:cubicBezTo>
                    <a:pt x="1176" y="8531"/>
                    <a:pt x="1132" y="8400"/>
                    <a:pt x="1132" y="8270"/>
                  </a:cubicBezTo>
                  <a:cubicBezTo>
                    <a:pt x="1176" y="7878"/>
                    <a:pt x="1089" y="7486"/>
                    <a:pt x="915" y="7095"/>
                  </a:cubicBezTo>
                  <a:cubicBezTo>
                    <a:pt x="697" y="6746"/>
                    <a:pt x="392" y="6485"/>
                    <a:pt x="1" y="6311"/>
                  </a:cubicBezTo>
                  <a:cubicBezTo>
                    <a:pt x="218" y="6224"/>
                    <a:pt x="392" y="6094"/>
                    <a:pt x="566" y="5963"/>
                  </a:cubicBezTo>
                  <a:cubicBezTo>
                    <a:pt x="697" y="5833"/>
                    <a:pt x="828" y="5702"/>
                    <a:pt x="915" y="5528"/>
                  </a:cubicBezTo>
                  <a:cubicBezTo>
                    <a:pt x="1002" y="5354"/>
                    <a:pt x="1089" y="5180"/>
                    <a:pt x="1132" y="4962"/>
                  </a:cubicBezTo>
                  <a:cubicBezTo>
                    <a:pt x="1176" y="4745"/>
                    <a:pt x="1176" y="4527"/>
                    <a:pt x="1176" y="4266"/>
                  </a:cubicBezTo>
                  <a:lnTo>
                    <a:pt x="1176" y="3874"/>
                  </a:lnTo>
                  <a:cubicBezTo>
                    <a:pt x="1176" y="3657"/>
                    <a:pt x="1176" y="3482"/>
                    <a:pt x="1132" y="3265"/>
                  </a:cubicBezTo>
                  <a:cubicBezTo>
                    <a:pt x="1089" y="3047"/>
                    <a:pt x="1132" y="2873"/>
                    <a:pt x="1089" y="2743"/>
                  </a:cubicBezTo>
                  <a:cubicBezTo>
                    <a:pt x="1089" y="2569"/>
                    <a:pt x="1089" y="2438"/>
                    <a:pt x="1089" y="2351"/>
                  </a:cubicBezTo>
                  <a:cubicBezTo>
                    <a:pt x="1045" y="1698"/>
                    <a:pt x="1263" y="1045"/>
                    <a:pt x="1785" y="567"/>
                  </a:cubicBezTo>
                  <a:cubicBezTo>
                    <a:pt x="2264" y="175"/>
                    <a:pt x="3047" y="1"/>
                    <a:pt x="4179" y="1"/>
                  </a:cubicBezTo>
                  <a:lnTo>
                    <a:pt x="4179" y="1524"/>
                  </a:lnTo>
                  <a:lnTo>
                    <a:pt x="3874" y="1524"/>
                  </a:lnTo>
                  <a:cubicBezTo>
                    <a:pt x="3613" y="1524"/>
                    <a:pt x="3352" y="1568"/>
                    <a:pt x="3091" y="1611"/>
                  </a:cubicBezTo>
                  <a:cubicBezTo>
                    <a:pt x="2916" y="1655"/>
                    <a:pt x="2786" y="1742"/>
                    <a:pt x="2655" y="1916"/>
                  </a:cubicBezTo>
                  <a:cubicBezTo>
                    <a:pt x="2568" y="2046"/>
                    <a:pt x="2481" y="2220"/>
                    <a:pt x="2481" y="2395"/>
                  </a:cubicBezTo>
                  <a:cubicBezTo>
                    <a:pt x="2438" y="2656"/>
                    <a:pt x="2438" y="2873"/>
                    <a:pt x="2438" y="3134"/>
                  </a:cubicBezTo>
                  <a:lnTo>
                    <a:pt x="2438" y="3657"/>
                  </a:lnTo>
                  <a:lnTo>
                    <a:pt x="2438" y="4745"/>
                  </a:lnTo>
                  <a:cubicBezTo>
                    <a:pt x="2525" y="5354"/>
                    <a:pt x="2220" y="5963"/>
                    <a:pt x="1741" y="6311"/>
                  </a:cubicBezTo>
                  <a:cubicBezTo>
                    <a:pt x="2220" y="6616"/>
                    <a:pt x="2481" y="7182"/>
                    <a:pt x="2438" y="7791"/>
                  </a:cubicBezTo>
                  <a:lnTo>
                    <a:pt x="2438" y="8009"/>
                  </a:lnTo>
                  <a:lnTo>
                    <a:pt x="2438" y="8400"/>
                  </a:lnTo>
                  <a:lnTo>
                    <a:pt x="2438" y="8748"/>
                  </a:lnTo>
                  <a:lnTo>
                    <a:pt x="2438" y="9053"/>
                  </a:lnTo>
                  <a:lnTo>
                    <a:pt x="2438" y="9836"/>
                  </a:lnTo>
                  <a:cubicBezTo>
                    <a:pt x="2438" y="10010"/>
                    <a:pt x="2481" y="10228"/>
                    <a:pt x="2525" y="10402"/>
                  </a:cubicBezTo>
                  <a:cubicBezTo>
                    <a:pt x="2568" y="10576"/>
                    <a:pt x="2655" y="10707"/>
                    <a:pt x="2742" y="10794"/>
                  </a:cubicBezTo>
                  <a:cubicBezTo>
                    <a:pt x="2873" y="10881"/>
                    <a:pt x="3003" y="10968"/>
                    <a:pt x="3178" y="11011"/>
                  </a:cubicBezTo>
                  <a:cubicBezTo>
                    <a:pt x="3395" y="11055"/>
                    <a:pt x="3656" y="11055"/>
                    <a:pt x="3874" y="11055"/>
                  </a:cubicBezTo>
                  <a:lnTo>
                    <a:pt x="4004" y="11055"/>
                  </a:lnTo>
                  <a:lnTo>
                    <a:pt x="4135" y="11055"/>
                  </a:lnTo>
                  <a:lnTo>
                    <a:pt x="4135" y="12622"/>
                  </a:lnTo>
                  <a:cubicBezTo>
                    <a:pt x="3308" y="12709"/>
                    <a:pt x="2481" y="12491"/>
                    <a:pt x="1785" y="12056"/>
                  </a:cubicBezTo>
                  <a:cubicBezTo>
                    <a:pt x="1263" y="11621"/>
                    <a:pt x="1002" y="10924"/>
                    <a:pt x="1089"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624851" y="1314244"/>
              <a:ext cx="85398" cy="261585"/>
            </a:xfrm>
            <a:custGeom>
              <a:avLst/>
              <a:gdLst/>
              <a:ahLst/>
              <a:cxnLst/>
              <a:rect l="l" t="t" r="r" b="b"/>
              <a:pathLst>
                <a:path w="4135" h="12666" extrusionOk="0">
                  <a:moveTo>
                    <a:pt x="3090" y="10228"/>
                  </a:moveTo>
                  <a:cubicBezTo>
                    <a:pt x="3177" y="10924"/>
                    <a:pt x="2916" y="11577"/>
                    <a:pt x="2394" y="12012"/>
                  </a:cubicBezTo>
                  <a:cubicBezTo>
                    <a:pt x="1698" y="12448"/>
                    <a:pt x="827" y="12665"/>
                    <a:pt x="0" y="12578"/>
                  </a:cubicBezTo>
                  <a:lnTo>
                    <a:pt x="0" y="11055"/>
                  </a:lnTo>
                  <a:lnTo>
                    <a:pt x="131" y="11055"/>
                  </a:lnTo>
                  <a:lnTo>
                    <a:pt x="305" y="11055"/>
                  </a:lnTo>
                  <a:cubicBezTo>
                    <a:pt x="566" y="11055"/>
                    <a:pt x="871" y="11011"/>
                    <a:pt x="1132" y="10924"/>
                  </a:cubicBezTo>
                  <a:cubicBezTo>
                    <a:pt x="1350" y="10837"/>
                    <a:pt x="1480" y="10707"/>
                    <a:pt x="1567" y="10533"/>
                  </a:cubicBezTo>
                  <a:cubicBezTo>
                    <a:pt x="1654" y="10359"/>
                    <a:pt x="1698" y="10141"/>
                    <a:pt x="1698" y="9923"/>
                  </a:cubicBezTo>
                  <a:lnTo>
                    <a:pt x="1698" y="9009"/>
                  </a:lnTo>
                  <a:lnTo>
                    <a:pt x="1698" y="8705"/>
                  </a:lnTo>
                  <a:lnTo>
                    <a:pt x="1698" y="8357"/>
                  </a:lnTo>
                  <a:lnTo>
                    <a:pt x="1698" y="7965"/>
                  </a:lnTo>
                  <a:lnTo>
                    <a:pt x="1698" y="7747"/>
                  </a:lnTo>
                  <a:cubicBezTo>
                    <a:pt x="1654" y="7138"/>
                    <a:pt x="1959" y="6572"/>
                    <a:pt x="2438" y="6268"/>
                  </a:cubicBezTo>
                  <a:cubicBezTo>
                    <a:pt x="1915" y="5920"/>
                    <a:pt x="1654" y="5310"/>
                    <a:pt x="1698" y="4701"/>
                  </a:cubicBezTo>
                  <a:lnTo>
                    <a:pt x="1698" y="4440"/>
                  </a:lnTo>
                  <a:lnTo>
                    <a:pt x="1698" y="4092"/>
                  </a:lnTo>
                  <a:lnTo>
                    <a:pt x="1698" y="3744"/>
                  </a:lnTo>
                  <a:lnTo>
                    <a:pt x="1698" y="3526"/>
                  </a:lnTo>
                  <a:lnTo>
                    <a:pt x="1698" y="2569"/>
                  </a:lnTo>
                  <a:cubicBezTo>
                    <a:pt x="1698" y="2351"/>
                    <a:pt x="1654" y="2177"/>
                    <a:pt x="1567" y="1959"/>
                  </a:cubicBezTo>
                  <a:cubicBezTo>
                    <a:pt x="1480" y="1785"/>
                    <a:pt x="1306" y="1698"/>
                    <a:pt x="1132" y="1611"/>
                  </a:cubicBezTo>
                  <a:cubicBezTo>
                    <a:pt x="871" y="1524"/>
                    <a:pt x="566" y="1524"/>
                    <a:pt x="305" y="1524"/>
                  </a:cubicBezTo>
                  <a:lnTo>
                    <a:pt x="0" y="1524"/>
                  </a:lnTo>
                  <a:lnTo>
                    <a:pt x="0" y="1"/>
                  </a:lnTo>
                  <a:cubicBezTo>
                    <a:pt x="1132" y="1"/>
                    <a:pt x="1959" y="175"/>
                    <a:pt x="2394" y="567"/>
                  </a:cubicBezTo>
                  <a:cubicBezTo>
                    <a:pt x="2916" y="1002"/>
                    <a:pt x="3177" y="1655"/>
                    <a:pt x="3134" y="2307"/>
                  </a:cubicBezTo>
                  <a:lnTo>
                    <a:pt x="3134" y="2699"/>
                  </a:lnTo>
                  <a:cubicBezTo>
                    <a:pt x="3134" y="2873"/>
                    <a:pt x="3134" y="3047"/>
                    <a:pt x="3090" y="3265"/>
                  </a:cubicBezTo>
                  <a:cubicBezTo>
                    <a:pt x="3047" y="3439"/>
                    <a:pt x="3090" y="3657"/>
                    <a:pt x="3047" y="3831"/>
                  </a:cubicBezTo>
                  <a:cubicBezTo>
                    <a:pt x="3003" y="4048"/>
                    <a:pt x="3047" y="4179"/>
                    <a:pt x="3047" y="4266"/>
                  </a:cubicBezTo>
                  <a:cubicBezTo>
                    <a:pt x="3003" y="4483"/>
                    <a:pt x="3003" y="4745"/>
                    <a:pt x="3047" y="4962"/>
                  </a:cubicBezTo>
                  <a:cubicBezTo>
                    <a:pt x="3090" y="5180"/>
                    <a:pt x="3134" y="5354"/>
                    <a:pt x="3264" y="5528"/>
                  </a:cubicBezTo>
                  <a:cubicBezTo>
                    <a:pt x="3351" y="5658"/>
                    <a:pt x="3482" y="5833"/>
                    <a:pt x="3613" y="5963"/>
                  </a:cubicBezTo>
                  <a:cubicBezTo>
                    <a:pt x="3787" y="6094"/>
                    <a:pt x="3961" y="6181"/>
                    <a:pt x="4135" y="6311"/>
                  </a:cubicBezTo>
                  <a:cubicBezTo>
                    <a:pt x="3787" y="6485"/>
                    <a:pt x="3482" y="6746"/>
                    <a:pt x="3264" y="7095"/>
                  </a:cubicBezTo>
                  <a:cubicBezTo>
                    <a:pt x="3090" y="7486"/>
                    <a:pt x="3003" y="7878"/>
                    <a:pt x="3003" y="8313"/>
                  </a:cubicBezTo>
                  <a:lnTo>
                    <a:pt x="3003" y="8748"/>
                  </a:lnTo>
                  <a:cubicBezTo>
                    <a:pt x="3003" y="8922"/>
                    <a:pt x="3003" y="9140"/>
                    <a:pt x="3047" y="9314"/>
                  </a:cubicBezTo>
                  <a:cubicBezTo>
                    <a:pt x="3090" y="9532"/>
                    <a:pt x="3047" y="9706"/>
                    <a:pt x="3090" y="9923"/>
                  </a:cubicBezTo>
                  <a:cubicBezTo>
                    <a:pt x="3134" y="10097"/>
                    <a:pt x="3090" y="10185"/>
                    <a:pt x="3090"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5"/>
          <p:cNvGrpSpPr/>
          <p:nvPr/>
        </p:nvGrpSpPr>
        <p:grpSpPr>
          <a:xfrm>
            <a:off x="8581807" y="687575"/>
            <a:ext cx="657000" cy="657000"/>
            <a:chOff x="5613707" y="890350"/>
            <a:chExt cx="657000" cy="657000"/>
          </a:xfrm>
        </p:grpSpPr>
        <p:sp>
          <p:nvSpPr>
            <p:cNvPr id="170" name="Google Shape;170;p5"/>
            <p:cNvSpPr/>
            <p:nvPr/>
          </p:nvSpPr>
          <p:spPr>
            <a:xfrm>
              <a:off x="5613707" y="890350"/>
              <a:ext cx="657000" cy="657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5848267" y="1081469"/>
              <a:ext cx="189652" cy="274141"/>
            </a:xfrm>
            <a:custGeom>
              <a:avLst/>
              <a:gdLst/>
              <a:ahLst/>
              <a:cxnLst/>
              <a:rect l="l" t="t" r="r" b="b"/>
              <a:pathLst>
                <a:path w="9183" h="13274" extrusionOk="0">
                  <a:moveTo>
                    <a:pt x="4570" y="0"/>
                  </a:moveTo>
                  <a:cubicBezTo>
                    <a:pt x="2046" y="0"/>
                    <a:pt x="0" y="2046"/>
                    <a:pt x="0" y="4570"/>
                  </a:cubicBezTo>
                  <a:cubicBezTo>
                    <a:pt x="0" y="9575"/>
                    <a:pt x="4570" y="13274"/>
                    <a:pt x="4570" y="13274"/>
                  </a:cubicBezTo>
                  <a:cubicBezTo>
                    <a:pt x="4570" y="13274"/>
                    <a:pt x="9183" y="9966"/>
                    <a:pt x="9183" y="4570"/>
                  </a:cubicBezTo>
                  <a:cubicBezTo>
                    <a:pt x="9183" y="2046"/>
                    <a:pt x="7138" y="0"/>
                    <a:pt x="4570" y="0"/>
                  </a:cubicBezTo>
                  <a:close/>
                  <a:moveTo>
                    <a:pt x="4570" y="7616"/>
                  </a:moveTo>
                  <a:cubicBezTo>
                    <a:pt x="1872" y="7616"/>
                    <a:pt x="523" y="4352"/>
                    <a:pt x="2437" y="2437"/>
                  </a:cubicBezTo>
                  <a:cubicBezTo>
                    <a:pt x="4352" y="523"/>
                    <a:pt x="7616" y="1872"/>
                    <a:pt x="7616" y="4570"/>
                  </a:cubicBezTo>
                  <a:cubicBezTo>
                    <a:pt x="7616" y="6267"/>
                    <a:pt x="6267" y="7616"/>
                    <a:pt x="4570" y="7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7299925" y="214298"/>
            <a:ext cx="2243400" cy="325200"/>
            <a:chOff x="716950" y="418773"/>
            <a:chExt cx="2243400" cy="325200"/>
          </a:xfrm>
        </p:grpSpPr>
        <p:sp>
          <p:nvSpPr>
            <p:cNvPr id="173" name="Google Shape;173;p5"/>
            <p:cNvSpPr/>
            <p:nvPr/>
          </p:nvSpPr>
          <p:spPr>
            <a:xfrm>
              <a:off x="716950" y="418773"/>
              <a:ext cx="2243400" cy="325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5"/>
            <p:cNvGrpSpPr/>
            <p:nvPr/>
          </p:nvGrpSpPr>
          <p:grpSpPr>
            <a:xfrm>
              <a:off x="815263" y="495410"/>
              <a:ext cx="2046775" cy="171925"/>
              <a:chOff x="3764925" y="3301825"/>
              <a:chExt cx="2046775" cy="171925"/>
            </a:xfrm>
          </p:grpSpPr>
          <p:sp>
            <p:nvSpPr>
              <p:cNvPr id="175" name="Google Shape;175;p5"/>
              <p:cNvSpPr/>
              <p:nvPr/>
            </p:nvSpPr>
            <p:spPr>
              <a:xfrm>
                <a:off x="3764925" y="3357738"/>
                <a:ext cx="2035325" cy="60100"/>
              </a:xfrm>
              <a:custGeom>
                <a:avLst/>
                <a:gdLst/>
                <a:ahLst/>
                <a:cxnLst/>
                <a:rect l="l" t="t" r="r" b="b"/>
                <a:pathLst>
                  <a:path w="81413" h="2404" extrusionOk="0">
                    <a:moveTo>
                      <a:pt x="1202" y="1"/>
                    </a:moveTo>
                    <a:cubicBezTo>
                      <a:pt x="539" y="1"/>
                      <a:pt x="1" y="539"/>
                      <a:pt x="1" y="1202"/>
                    </a:cubicBezTo>
                    <a:cubicBezTo>
                      <a:pt x="1" y="1865"/>
                      <a:pt x="539" y="2404"/>
                      <a:pt x="1202" y="2404"/>
                    </a:cubicBezTo>
                    <a:lnTo>
                      <a:pt x="80170" y="2404"/>
                    </a:lnTo>
                    <a:cubicBezTo>
                      <a:pt x="80833" y="2404"/>
                      <a:pt x="81413" y="1865"/>
                      <a:pt x="81413" y="1202"/>
                    </a:cubicBezTo>
                    <a:cubicBezTo>
                      <a:pt x="81413" y="539"/>
                      <a:pt x="80833" y="1"/>
                      <a:pt x="80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5061725" y="3357738"/>
                <a:ext cx="749975" cy="60300"/>
              </a:xfrm>
              <a:custGeom>
                <a:avLst/>
                <a:gdLst/>
                <a:ahLst/>
                <a:cxnLst/>
                <a:rect l="l" t="t" r="r" b="b"/>
                <a:pathLst>
                  <a:path w="29999" h="2412" extrusionOk="0">
                    <a:moveTo>
                      <a:pt x="28415" y="0"/>
                    </a:moveTo>
                    <a:cubicBezTo>
                      <a:pt x="28377" y="0"/>
                      <a:pt x="28338" y="2"/>
                      <a:pt x="28298" y="5"/>
                    </a:cubicBezTo>
                    <a:lnTo>
                      <a:pt x="0" y="5"/>
                    </a:lnTo>
                    <a:lnTo>
                      <a:pt x="0" y="2408"/>
                    </a:lnTo>
                    <a:lnTo>
                      <a:pt x="28298" y="2408"/>
                    </a:lnTo>
                    <a:cubicBezTo>
                      <a:pt x="28338" y="2410"/>
                      <a:pt x="28377" y="2412"/>
                      <a:pt x="28415" y="2412"/>
                    </a:cubicBezTo>
                    <a:cubicBezTo>
                      <a:pt x="29999" y="2412"/>
                      <a:pt x="29999" y="0"/>
                      <a:pt x="2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974725" y="3301825"/>
                <a:ext cx="200950" cy="171925"/>
              </a:xfrm>
              <a:custGeom>
                <a:avLst/>
                <a:gdLst/>
                <a:ahLst/>
                <a:cxnLst/>
                <a:rect l="l" t="t" r="r" b="b"/>
                <a:pathLst>
                  <a:path w="8038" h="6877" extrusionOk="0">
                    <a:moveTo>
                      <a:pt x="4599" y="0"/>
                    </a:moveTo>
                    <a:cubicBezTo>
                      <a:pt x="1575" y="0"/>
                      <a:pt x="0" y="3688"/>
                      <a:pt x="2196" y="5842"/>
                    </a:cubicBezTo>
                    <a:cubicBezTo>
                      <a:pt x="2898" y="6557"/>
                      <a:pt x="3762" y="6877"/>
                      <a:pt x="4608" y="6877"/>
                    </a:cubicBezTo>
                    <a:cubicBezTo>
                      <a:pt x="6361" y="6877"/>
                      <a:pt x="8038" y="5507"/>
                      <a:pt x="8038" y="3439"/>
                    </a:cubicBezTo>
                    <a:cubicBezTo>
                      <a:pt x="8038" y="1533"/>
                      <a:pt x="6505" y="0"/>
                      <a:pt x="4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 name="Google Shape;178;p5"/>
          <p:cNvGrpSpPr/>
          <p:nvPr/>
        </p:nvGrpSpPr>
        <p:grpSpPr>
          <a:xfrm>
            <a:off x="-102475" y="4547154"/>
            <a:ext cx="1571609" cy="386621"/>
            <a:chOff x="694548" y="2135027"/>
            <a:chExt cx="919500" cy="226200"/>
          </a:xfrm>
        </p:grpSpPr>
        <p:sp>
          <p:nvSpPr>
            <p:cNvPr id="179" name="Google Shape;179;p5"/>
            <p:cNvSpPr/>
            <p:nvPr/>
          </p:nvSpPr>
          <p:spPr>
            <a:xfrm>
              <a:off x="694548" y="2135027"/>
              <a:ext cx="919500" cy="226200"/>
            </a:xfrm>
            <a:prstGeom prst="roundRect">
              <a:avLst>
                <a:gd name="adj" fmla="val 116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5"/>
            <p:cNvGrpSpPr/>
            <p:nvPr/>
          </p:nvGrpSpPr>
          <p:grpSpPr>
            <a:xfrm>
              <a:off x="753048" y="2188702"/>
              <a:ext cx="802500" cy="118850"/>
              <a:chOff x="754625" y="2191650"/>
              <a:chExt cx="802500" cy="118850"/>
            </a:xfrm>
          </p:grpSpPr>
          <p:sp>
            <p:nvSpPr>
              <p:cNvPr id="181" name="Google Shape;181;p5"/>
              <p:cNvSpPr/>
              <p:nvPr/>
            </p:nvSpPr>
            <p:spPr>
              <a:xfrm>
                <a:off x="754625" y="2191650"/>
                <a:ext cx="118850" cy="118850"/>
              </a:xfrm>
              <a:custGeom>
                <a:avLst/>
                <a:gdLst/>
                <a:ahLst/>
                <a:cxnLst/>
                <a:rect l="l" t="t" r="r" b="b"/>
                <a:pathLst>
                  <a:path w="4754" h="4754" extrusionOk="0">
                    <a:moveTo>
                      <a:pt x="1078" y="1"/>
                    </a:moveTo>
                    <a:cubicBezTo>
                      <a:pt x="476" y="1"/>
                      <a:pt x="0" y="476"/>
                      <a:pt x="0" y="1078"/>
                    </a:cubicBezTo>
                    <a:lnTo>
                      <a:pt x="0" y="3645"/>
                    </a:lnTo>
                    <a:cubicBezTo>
                      <a:pt x="0" y="4279"/>
                      <a:pt x="476" y="4754"/>
                      <a:pt x="1078" y="4754"/>
                    </a:cubicBezTo>
                    <a:lnTo>
                      <a:pt x="3644" y="4754"/>
                    </a:lnTo>
                    <a:cubicBezTo>
                      <a:pt x="4278" y="4754"/>
                      <a:pt x="4753" y="4279"/>
                      <a:pt x="4753" y="3645"/>
                    </a:cubicBezTo>
                    <a:lnTo>
                      <a:pt x="4753" y="1078"/>
                    </a:lnTo>
                    <a:cubicBezTo>
                      <a:pt x="4753" y="476"/>
                      <a:pt x="4278" y="1"/>
                      <a:pt x="3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925725" y="2191650"/>
                <a:ext cx="119650" cy="118850"/>
              </a:xfrm>
              <a:custGeom>
                <a:avLst/>
                <a:gdLst/>
                <a:ahLst/>
                <a:cxnLst/>
                <a:rect l="l" t="t" r="r" b="b"/>
                <a:pathLst>
                  <a:path w="4786" h="4754" extrusionOk="0">
                    <a:moveTo>
                      <a:pt x="1110" y="1"/>
                    </a:moveTo>
                    <a:cubicBezTo>
                      <a:pt x="508" y="1"/>
                      <a:pt x="1" y="476"/>
                      <a:pt x="1" y="1078"/>
                    </a:cubicBezTo>
                    <a:lnTo>
                      <a:pt x="1" y="3645"/>
                    </a:lnTo>
                    <a:cubicBezTo>
                      <a:pt x="1" y="4279"/>
                      <a:pt x="508" y="4754"/>
                      <a:pt x="1110" y="4754"/>
                    </a:cubicBezTo>
                    <a:lnTo>
                      <a:pt x="3677" y="4754"/>
                    </a:lnTo>
                    <a:cubicBezTo>
                      <a:pt x="4310" y="4754"/>
                      <a:pt x="4786" y="4279"/>
                      <a:pt x="4786" y="3645"/>
                    </a:cubicBezTo>
                    <a:lnTo>
                      <a:pt x="4786" y="1078"/>
                    </a:lnTo>
                    <a:cubicBezTo>
                      <a:pt x="4786" y="476"/>
                      <a:pt x="4310" y="1"/>
                      <a:pt x="3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098425" y="2191650"/>
                <a:ext cx="119650" cy="118850"/>
              </a:xfrm>
              <a:custGeom>
                <a:avLst/>
                <a:gdLst/>
                <a:ahLst/>
                <a:cxnLst/>
                <a:rect l="l" t="t" r="r" b="b"/>
                <a:pathLst>
                  <a:path w="4786" h="4754" extrusionOk="0">
                    <a:moveTo>
                      <a:pt x="1110" y="1"/>
                    </a:moveTo>
                    <a:cubicBezTo>
                      <a:pt x="508" y="1"/>
                      <a:pt x="1" y="476"/>
                      <a:pt x="1" y="1078"/>
                    </a:cubicBezTo>
                    <a:lnTo>
                      <a:pt x="1" y="3645"/>
                    </a:lnTo>
                    <a:cubicBezTo>
                      <a:pt x="1" y="4279"/>
                      <a:pt x="508" y="4754"/>
                      <a:pt x="1110" y="4754"/>
                    </a:cubicBezTo>
                    <a:lnTo>
                      <a:pt x="3676" y="4754"/>
                    </a:lnTo>
                    <a:cubicBezTo>
                      <a:pt x="4278" y="4754"/>
                      <a:pt x="4785" y="4279"/>
                      <a:pt x="4785" y="3645"/>
                    </a:cubicBezTo>
                    <a:lnTo>
                      <a:pt x="4785" y="1078"/>
                    </a:lnTo>
                    <a:cubicBezTo>
                      <a:pt x="4785" y="476"/>
                      <a:pt x="4278" y="1"/>
                      <a:pt x="3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269550" y="2191650"/>
                <a:ext cx="119625" cy="118850"/>
              </a:xfrm>
              <a:custGeom>
                <a:avLst/>
                <a:gdLst/>
                <a:ahLst/>
                <a:cxnLst/>
                <a:rect l="l" t="t" r="r" b="b"/>
                <a:pathLst>
                  <a:path w="4785" h="4754" extrusionOk="0">
                    <a:moveTo>
                      <a:pt x="1109" y="1"/>
                    </a:moveTo>
                    <a:cubicBezTo>
                      <a:pt x="507" y="1"/>
                      <a:pt x="0" y="476"/>
                      <a:pt x="0" y="1078"/>
                    </a:cubicBezTo>
                    <a:lnTo>
                      <a:pt x="0" y="3645"/>
                    </a:lnTo>
                    <a:cubicBezTo>
                      <a:pt x="0" y="4279"/>
                      <a:pt x="507" y="4754"/>
                      <a:pt x="1109" y="4754"/>
                    </a:cubicBezTo>
                    <a:lnTo>
                      <a:pt x="3676" y="4754"/>
                    </a:lnTo>
                    <a:cubicBezTo>
                      <a:pt x="4278" y="4754"/>
                      <a:pt x="4785" y="4279"/>
                      <a:pt x="4785" y="3645"/>
                    </a:cubicBezTo>
                    <a:lnTo>
                      <a:pt x="4785" y="1078"/>
                    </a:lnTo>
                    <a:cubicBezTo>
                      <a:pt x="4785" y="476"/>
                      <a:pt x="4278" y="1"/>
                      <a:pt x="3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437475" y="2191650"/>
                <a:ext cx="119650" cy="118850"/>
              </a:xfrm>
              <a:custGeom>
                <a:avLst/>
                <a:gdLst/>
                <a:ahLst/>
                <a:cxnLst/>
                <a:rect l="l" t="t" r="r" b="b"/>
                <a:pathLst>
                  <a:path w="4786" h="4754" extrusionOk="0">
                    <a:moveTo>
                      <a:pt x="1110" y="1"/>
                    </a:moveTo>
                    <a:cubicBezTo>
                      <a:pt x="508" y="1"/>
                      <a:pt x="1" y="476"/>
                      <a:pt x="1" y="1078"/>
                    </a:cubicBezTo>
                    <a:lnTo>
                      <a:pt x="1" y="3645"/>
                    </a:lnTo>
                    <a:cubicBezTo>
                      <a:pt x="1" y="4279"/>
                      <a:pt x="508" y="4754"/>
                      <a:pt x="1110" y="4754"/>
                    </a:cubicBezTo>
                    <a:lnTo>
                      <a:pt x="3677" y="4754"/>
                    </a:lnTo>
                    <a:cubicBezTo>
                      <a:pt x="4279" y="4754"/>
                      <a:pt x="4786" y="4279"/>
                      <a:pt x="4786" y="3645"/>
                    </a:cubicBezTo>
                    <a:lnTo>
                      <a:pt x="4786" y="1078"/>
                    </a:lnTo>
                    <a:cubicBezTo>
                      <a:pt x="4786" y="476"/>
                      <a:pt x="4279" y="1"/>
                      <a:pt x="36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grpSp>
        <p:nvGrpSpPr>
          <p:cNvPr id="187" name="Google Shape;187;p6"/>
          <p:cNvGrpSpPr/>
          <p:nvPr/>
        </p:nvGrpSpPr>
        <p:grpSpPr>
          <a:xfrm>
            <a:off x="-23" y="-113"/>
            <a:ext cx="9143957" cy="5143800"/>
            <a:chOff x="-23" y="-113"/>
            <a:chExt cx="9143957" cy="5143800"/>
          </a:xfrm>
        </p:grpSpPr>
        <p:grpSp>
          <p:nvGrpSpPr>
            <p:cNvPr id="188" name="Google Shape;188;p6"/>
            <p:cNvGrpSpPr/>
            <p:nvPr/>
          </p:nvGrpSpPr>
          <p:grpSpPr>
            <a:xfrm>
              <a:off x="-23" y="428816"/>
              <a:ext cx="9143957" cy="4285892"/>
              <a:chOff x="1498200" y="758458"/>
              <a:chExt cx="4352400" cy="3626580"/>
            </a:xfrm>
          </p:grpSpPr>
          <p:cxnSp>
            <p:nvCxnSpPr>
              <p:cNvPr id="189" name="Google Shape;189;p6"/>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0" name="Google Shape;190;p6"/>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1" name="Google Shape;191;p6"/>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2" name="Google Shape;192;p6"/>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3" name="Google Shape;193;p6"/>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4" name="Google Shape;194;p6"/>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5" name="Google Shape;195;p6"/>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6" name="Google Shape;196;p6"/>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7" name="Google Shape;197;p6"/>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8" name="Google Shape;198;p6"/>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199" name="Google Shape;199;p6"/>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0" name="Google Shape;200;p6"/>
            <p:cNvGrpSpPr/>
            <p:nvPr/>
          </p:nvGrpSpPr>
          <p:grpSpPr>
            <a:xfrm>
              <a:off x="435719" y="-113"/>
              <a:ext cx="8272799" cy="5143800"/>
              <a:chOff x="435719" y="-113"/>
              <a:chExt cx="8272799" cy="5143800"/>
            </a:xfrm>
          </p:grpSpPr>
          <p:cxnSp>
            <p:nvCxnSpPr>
              <p:cNvPr id="201" name="Google Shape;201;p6"/>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2" name="Google Shape;202;p6"/>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3" name="Google Shape;203;p6"/>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4" name="Google Shape;204;p6"/>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5" name="Google Shape;205;p6"/>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6" name="Google Shape;206;p6"/>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7" name="Google Shape;207;p6"/>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8" name="Google Shape;208;p6"/>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09" name="Google Shape;209;p6"/>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0" name="Google Shape;210;p6"/>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1" name="Google Shape;211;p6"/>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2" name="Google Shape;212;p6"/>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3" name="Google Shape;213;p6"/>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4" name="Google Shape;214;p6"/>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5" name="Google Shape;215;p6"/>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6" name="Google Shape;216;p6"/>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7" name="Google Shape;217;p6"/>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8" name="Google Shape;218;p6"/>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19" name="Google Shape;219;p6"/>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20" name="Google Shape;220;p6"/>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221" name="Google Shape;221;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22" name="Google Shape;222;p6"/>
          <p:cNvGrpSpPr/>
          <p:nvPr/>
        </p:nvGrpSpPr>
        <p:grpSpPr>
          <a:xfrm>
            <a:off x="7981744" y="-117500"/>
            <a:ext cx="657000" cy="657000"/>
            <a:chOff x="1754319" y="3382375"/>
            <a:chExt cx="657000" cy="657000"/>
          </a:xfrm>
        </p:grpSpPr>
        <p:sp>
          <p:nvSpPr>
            <p:cNvPr id="223" name="Google Shape;223;p6"/>
            <p:cNvSpPr/>
            <p:nvPr/>
          </p:nvSpPr>
          <p:spPr>
            <a:xfrm>
              <a:off x="1754319" y="3382375"/>
              <a:ext cx="657000" cy="657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1964585" y="3620550"/>
              <a:ext cx="242708" cy="199544"/>
            </a:xfrm>
            <a:custGeom>
              <a:avLst/>
              <a:gdLst/>
              <a:ahLst/>
              <a:cxnLst/>
              <a:rect l="l" t="t" r="r" b="b"/>
              <a:pathLst>
                <a:path w="11752" h="9662" extrusionOk="0">
                  <a:moveTo>
                    <a:pt x="8574" y="0"/>
                  </a:moveTo>
                  <a:cubicBezTo>
                    <a:pt x="10315" y="44"/>
                    <a:pt x="11751" y="1436"/>
                    <a:pt x="11751" y="3221"/>
                  </a:cubicBezTo>
                  <a:cubicBezTo>
                    <a:pt x="11751" y="6485"/>
                    <a:pt x="5876" y="9662"/>
                    <a:pt x="5876" y="9662"/>
                  </a:cubicBezTo>
                  <a:cubicBezTo>
                    <a:pt x="5876" y="9662"/>
                    <a:pt x="1" y="6398"/>
                    <a:pt x="1" y="3221"/>
                  </a:cubicBezTo>
                  <a:cubicBezTo>
                    <a:pt x="1" y="1436"/>
                    <a:pt x="1437" y="0"/>
                    <a:pt x="3178" y="0"/>
                  </a:cubicBezTo>
                  <a:lnTo>
                    <a:pt x="3178" y="0"/>
                  </a:lnTo>
                  <a:cubicBezTo>
                    <a:pt x="4266" y="0"/>
                    <a:pt x="5267" y="566"/>
                    <a:pt x="5876" y="1436"/>
                  </a:cubicBezTo>
                  <a:cubicBezTo>
                    <a:pt x="6485" y="566"/>
                    <a:pt x="7486"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6"/>
          <p:cNvGrpSpPr/>
          <p:nvPr/>
        </p:nvGrpSpPr>
        <p:grpSpPr>
          <a:xfrm>
            <a:off x="7904219" y="669976"/>
            <a:ext cx="1744800" cy="408900"/>
            <a:chOff x="7162600" y="2495276"/>
            <a:chExt cx="1744800" cy="408900"/>
          </a:xfrm>
        </p:grpSpPr>
        <p:sp>
          <p:nvSpPr>
            <p:cNvPr id="226" name="Google Shape;226;p6"/>
            <p:cNvSpPr/>
            <p:nvPr/>
          </p:nvSpPr>
          <p:spPr>
            <a:xfrm>
              <a:off x="7162600" y="2495276"/>
              <a:ext cx="1744800" cy="408900"/>
            </a:xfrm>
            <a:prstGeom prst="roundRect">
              <a:avLst>
                <a:gd name="adj" fmla="val 2055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6"/>
            <p:cNvGrpSpPr/>
            <p:nvPr/>
          </p:nvGrpSpPr>
          <p:grpSpPr>
            <a:xfrm>
              <a:off x="7250338" y="2565340"/>
              <a:ext cx="1569301" cy="268772"/>
              <a:chOff x="7225788" y="2625128"/>
              <a:chExt cx="1569301" cy="268772"/>
            </a:xfrm>
          </p:grpSpPr>
          <p:sp>
            <p:nvSpPr>
              <p:cNvPr id="228" name="Google Shape;228;p6"/>
              <p:cNvSpPr/>
              <p:nvPr/>
            </p:nvSpPr>
            <p:spPr>
              <a:xfrm>
                <a:off x="7225788" y="2625128"/>
                <a:ext cx="268751" cy="268772"/>
              </a:xfrm>
              <a:custGeom>
                <a:avLst/>
                <a:gdLst/>
                <a:ahLst/>
                <a:cxnLst/>
                <a:rect l="l" t="t" r="r" b="b"/>
                <a:pathLst>
                  <a:path w="13013" h="13014" extrusionOk="0">
                    <a:moveTo>
                      <a:pt x="6485" y="1"/>
                    </a:moveTo>
                    <a:cubicBezTo>
                      <a:pt x="2916" y="1"/>
                      <a:pt x="0" y="2917"/>
                      <a:pt x="0" y="6529"/>
                    </a:cubicBezTo>
                    <a:cubicBezTo>
                      <a:pt x="0" y="10141"/>
                      <a:pt x="2916" y="13013"/>
                      <a:pt x="6485" y="13013"/>
                    </a:cubicBezTo>
                    <a:cubicBezTo>
                      <a:pt x="10097" y="13013"/>
                      <a:pt x="13013" y="10141"/>
                      <a:pt x="13013" y="6529"/>
                    </a:cubicBezTo>
                    <a:cubicBezTo>
                      <a:pt x="13013" y="2917"/>
                      <a:pt x="10097" y="1"/>
                      <a:pt x="6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639230" y="2819282"/>
                <a:ext cx="842188" cy="21"/>
              </a:xfrm>
              <a:custGeom>
                <a:avLst/>
                <a:gdLst/>
                <a:ahLst/>
                <a:cxnLst/>
                <a:rect l="l" t="t" r="r" b="b"/>
                <a:pathLst>
                  <a:path w="40779" h="1" fill="none" extrusionOk="0">
                    <a:moveTo>
                      <a:pt x="0" y="0"/>
                    </a:moveTo>
                    <a:lnTo>
                      <a:pt x="40778"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639230" y="2705136"/>
                <a:ext cx="1155858" cy="21"/>
              </a:xfrm>
              <a:custGeom>
                <a:avLst/>
                <a:gdLst/>
                <a:ahLst/>
                <a:cxnLst/>
                <a:rect l="l" t="t" r="r" b="b"/>
                <a:pathLst>
                  <a:path w="55967" h="1" fill="none" extrusionOk="0">
                    <a:moveTo>
                      <a:pt x="0" y="0"/>
                    </a:moveTo>
                    <a:lnTo>
                      <a:pt x="55966"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305775" y="2662881"/>
                <a:ext cx="97996" cy="97087"/>
              </a:xfrm>
              <a:custGeom>
                <a:avLst/>
                <a:gdLst/>
                <a:ahLst/>
                <a:cxnLst/>
                <a:rect l="l" t="t" r="r" b="b"/>
                <a:pathLst>
                  <a:path w="4745" h="4701" extrusionOk="0">
                    <a:moveTo>
                      <a:pt x="4744" y="2699"/>
                    </a:moveTo>
                    <a:cubicBezTo>
                      <a:pt x="4744" y="915"/>
                      <a:pt x="2568" y="1"/>
                      <a:pt x="1306" y="1263"/>
                    </a:cubicBezTo>
                    <a:cubicBezTo>
                      <a:pt x="0" y="2525"/>
                      <a:pt x="914" y="4701"/>
                      <a:pt x="2699" y="4701"/>
                    </a:cubicBezTo>
                    <a:cubicBezTo>
                      <a:pt x="3830" y="4701"/>
                      <a:pt x="4744" y="3830"/>
                      <a:pt x="4744" y="26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7294086" y="2749167"/>
                <a:ext cx="135749" cy="91697"/>
              </a:xfrm>
              <a:custGeom>
                <a:avLst/>
                <a:gdLst/>
                <a:ahLst/>
                <a:cxnLst/>
                <a:rect l="l" t="t" r="r" b="b"/>
                <a:pathLst>
                  <a:path w="6573" h="4440" extrusionOk="0">
                    <a:moveTo>
                      <a:pt x="6572" y="3308"/>
                    </a:moveTo>
                    <a:lnTo>
                      <a:pt x="6572" y="3352"/>
                    </a:lnTo>
                    <a:cubicBezTo>
                      <a:pt x="4527" y="4440"/>
                      <a:pt x="2046" y="4440"/>
                      <a:pt x="1" y="3352"/>
                    </a:cubicBezTo>
                    <a:lnTo>
                      <a:pt x="1" y="3308"/>
                    </a:lnTo>
                    <a:cubicBezTo>
                      <a:pt x="1" y="1480"/>
                      <a:pt x="1480" y="1"/>
                      <a:pt x="3265" y="1"/>
                    </a:cubicBezTo>
                    <a:cubicBezTo>
                      <a:pt x="5092" y="1"/>
                      <a:pt x="6572" y="1480"/>
                      <a:pt x="6572" y="33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3" name="Google Shape;233;p6"/>
          <p:cNvSpPr/>
          <p:nvPr/>
        </p:nvSpPr>
        <p:spPr>
          <a:xfrm rot="5400000">
            <a:off x="8718750" y="4508525"/>
            <a:ext cx="325200" cy="525300"/>
          </a:xfrm>
          <a:prstGeom prst="round2SameRect">
            <a:avLst>
              <a:gd name="adj1" fmla="val 0"/>
              <a:gd name="adj2" fmla="val 161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4"/>
        <p:cNvGrpSpPr/>
        <p:nvPr/>
      </p:nvGrpSpPr>
      <p:grpSpPr>
        <a:xfrm>
          <a:off x="0" y="0"/>
          <a:ext cx="0" cy="0"/>
          <a:chOff x="0" y="0"/>
          <a:chExt cx="0" cy="0"/>
        </a:xfrm>
      </p:grpSpPr>
      <p:grpSp>
        <p:nvGrpSpPr>
          <p:cNvPr id="275" name="Google Shape;275;p8"/>
          <p:cNvGrpSpPr/>
          <p:nvPr/>
        </p:nvGrpSpPr>
        <p:grpSpPr>
          <a:xfrm>
            <a:off x="-23" y="-113"/>
            <a:ext cx="9143957" cy="5143800"/>
            <a:chOff x="-23" y="-113"/>
            <a:chExt cx="9143957" cy="5143800"/>
          </a:xfrm>
        </p:grpSpPr>
        <p:grpSp>
          <p:nvGrpSpPr>
            <p:cNvPr id="276" name="Google Shape;276;p8"/>
            <p:cNvGrpSpPr/>
            <p:nvPr/>
          </p:nvGrpSpPr>
          <p:grpSpPr>
            <a:xfrm>
              <a:off x="-23" y="428816"/>
              <a:ext cx="9143957" cy="4285892"/>
              <a:chOff x="1498200" y="758458"/>
              <a:chExt cx="4352400" cy="3626580"/>
            </a:xfrm>
          </p:grpSpPr>
          <p:cxnSp>
            <p:nvCxnSpPr>
              <p:cNvPr id="277" name="Google Shape;277;p8"/>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8"/>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79" name="Google Shape;279;p8"/>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0" name="Google Shape;280;p8"/>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8"/>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8"/>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3" name="Google Shape;283;p8"/>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4" name="Google Shape;284;p8"/>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5" name="Google Shape;285;p8"/>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6" name="Google Shape;286;p8"/>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287" name="Google Shape;287;p8"/>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288" name="Google Shape;288;p8"/>
            <p:cNvGrpSpPr/>
            <p:nvPr/>
          </p:nvGrpSpPr>
          <p:grpSpPr>
            <a:xfrm>
              <a:off x="435719" y="-113"/>
              <a:ext cx="8272799" cy="5143800"/>
              <a:chOff x="435719" y="-113"/>
              <a:chExt cx="8272799" cy="5143800"/>
            </a:xfrm>
          </p:grpSpPr>
          <p:cxnSp>
            <p:nvCxnSpPr>
              <p:cNvPr id="289" name="Google Shape;289;p8"/>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0" name="Google Shape;290;p8"/>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1" name="Google Shape;291;p8"/>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2" name="Google Shape;292;p8"/>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3" name="Google Shape;293;p8"/>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4" name="Google Shape;294;p8"/>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5" name="Google Shape;295;p8"/>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6" name="Google Shape;296;p8"/>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7" name="Google Shape;297;p8"/>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8" name="Google Shape;298;p8"/>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299" name="Google Shape;299;p8"/>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0" name="Google Shape;300;p8"/>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1" name="Google Shape;301;p8"/>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2" name="Google Shape;302;p8"/>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3" name="Google Shape;303;p8"/>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4" name="Google Shape;304;p8"/>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5" name="Google Shape;305;p8"/>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6" name="Google Shape;306;p8"/>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7" name="Google Shape;307;p8"/>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08" name="Google Shape;308;p8"/>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309" name="Google Shape;309;p8"/>
          <p:cNvSpPr txBox="1">
            <a:spLocks noGrp="1"/>
          </p:cNvSpPr>
          <p:nvPr>
            <p:ph type="title"/>
          </p:nvPr>
        </p:nvSpPr>
        <p:spPr>
          <a:xfrm>
            <a:off x="1267800" y="1530079"/>
            <a:ext cx="6608400" cy="222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8500"/>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
        <p:nvSpPr>
          <p:cNvPr id="310" name="Google Shape;310;p8"/>
          <p:cNvSpPr/>
          <p:nvPr/>
        </p:nvSpPr>
        <p:spPr>
          <a:xfrm rot="5400000">
            <a:off x="8718750" y="4508525"/>
            <a:ext cx="325200" cy="525300"/>
          </a:xfrm>
          <a:prstGeom prst="round2SameRect">
            <a:avLst>
              <a:gd name="adj1" fmla="val 0"/>
              <a:gd name="adj2" fmla="val 161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312" name="Google Shape;312;p8"/>
          <p:cNvGrpSpPr/>
          <p:nvPr/>
        </p:nvGrpSpPr>
        <p:grpSpPr>
          <a:xfrm>
            <a:off x="-248775" y="4039376"/>
            <a:ext cx="1509900" cy="1179300"/>
            <a:chOff x="2194675" y="1834650"/>
            <a:chExt cx="1509900" cy="1179300"/>
          </a:xfrm>
        </p:grpSpPr>
        <p:sp>
          <p:nvSpPr>
            <p:cNvPr id="313" name="Google Shape;313;p8"/>
            <p:cNvSpPr/>
            <p:nvPr/>
          </p:nvSpPr>
          <p:spPr>
            <a:xfrm>
              <a:off x="2194675" y="1834650"/>
              <a:ext cx="1509900" cy="1179300"/>
            </a:xfrm>
            <a:prstGeom prst="roundRect">
              <a:avLst>
                <a:gd name="adj" fmla="val 93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352873" y="1973059"/>
              <a:ext cx="1199910" cy="21"/>
            </a:xfrm>
            <a:custGeom>
              <a:avLst/>
              <a:gdLst/>
              <a:ahLst/>
              <a:cxnLst/>
              <a:rect l="l" t="t" r="r" b="b"/>
              <a:pathLst>
                <a:path w="58100" h="1" fill="none" extrusionOk="0">
                  <a:moveTo>
                    <a:pt x="0" y="1"/>
                  </a:moveTo>
                  <a:lnTo>
                    <a:pt x="58099" y="1"/>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352873" y="2105193"/>
              <a:ext cx="1199910" cy="21"/>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352873" y="2238216"/>
              <a:ext cx="1199910" cy="21"/>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352873" y="2371239"/>
              <a:ext cx="914988" cy="21"/>
            </a:xfrm>
            <a:custGeom>
              <a:avLst/>
              <a:gdLst/>
              <a:ahLst/>
              <a:cxnLst/>
              <a:rect l="l" t="t" r="r" b="b"/>
              <a:pathLst>
                <a:path w="44304" h="1" fill="none" extrusionOk="0">
                  <a:moveTo>
                    <a:pt x="0" y="0"/>
                  </a:moveTo>
                  <a:lnTo>
                    <a:pt x="44303"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2333088" y="2504241"/>
              <a:ext cx="379324" cy="379324"/>
            </a:xfrm>
            <a:custGeom>
              <a:avLst/>
              <a:gdLst/>
              <a:ahLst/>
              <a:cxnLst/>
              <a:rect l="l" t="t" r="r" b="b"/>
              <a:pathLst>
                <a:path w="18367" h="18367" extrusionOk="0">
                  <a:moveTo>
                    <a:pt x="2090" y="1"/>
                  </a:moveTo>
                  <a:lnTo>
                    <a:pt x="16277" y="1"/>
                  </a:lnTo>
                  <a:cubicBezTo>
                    <a:pt x="17409" y="1"/>
                    <a:pt x="18366" y="958"/>
                    <a:pt x="18366" y="2090"/>
                  </a:cubicBezTo>
                  <a:lnTo>
                    <a:pt x="18366" y="16277"/>
                  </a:lnTo>
                  <a:cubicBezTo>
                    <a:pt x="18366" y="17409"/>
                    <a:pt x="17409" y="18366"/>
                    <a:pt x="16277" y="18366"/>
                  </a:cubicBezTo>
                  <a:lnTo>
                    <a:pt x="2090" y="18366"/>
                  </a:lnTo>
                  <a:cubicBezTo>
                    <a:pt x="958" y="18366"/>
                    <a:pt x="1" y="17409"/>
                    <a:pt x="1" y="16277"/>
                  </a:cubicBezTo>
                  <a:lnTo>
                    <a:pt x="1" y="2090"/>
                  </a:lnTo>
                  <a:cubicBezTo>
                    <a:pt x="1" y="958"/>
                    <a:pt x="958" y="1"/>
                    <a:pt x="2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2382530" y="2552774"/>
              <a:ext cx="280440" cy="280461"/>
            </a:xfrm>
            <a:custGeom>
              <a:avLst/>
              <a:gdLst/>
              <a:ahLst/>
              <a:cxnLst/>
              <a:rect l="l" t="t" r="r" b="b"/>
              <a:pathLst>
                <a:path w="13579" h="13580" extrusionOk="0">
                  <a:moveTo>
                    <a:pt x="6790" y="1"/>
                  </a:moveTo>
                  <a:cubicBezTo>
                    <a:pt x="3047" y="1"/>
                    <a:pt x="1" y="3047"/>
                    <a:pt x="1" y="6790"/>
                  </a:cubicBezTo>
                  <a:cubicBezTo>
                    <a:pt x="1" y="10533"/>
                    <a:pt x="3047" y="13579"/>
                    <a:pt x="6790" y="13579"/>
                  </a:cubicBezTo>
                  <a:cubicBezTo>
                    <a:pt x="10532" y="13579"/>
                    <a:pt x="13579" y="10533"/>
                    <a:pt x="13579" y="6790"/>
                  </a:cubicBezTo>
                  <a:cubicBezTo>
                    <a:pt x="13579" y="3047"/>
                    <a:pt x="10532" y="1"/>
                    <a:pt x="6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825629" y="2691187"/>
              <a:ext cx="732544" cy="192378"/>
            </a:xfrm>
            <a:custGeom>
              <a:avLst/>
              <a:gdLst/>
              <a:ahLst/>
              <a:cxnLst/>
              <a:rect l="l" t="t" r="r" b="b"/>
              <a:pathLst>
                <a:path w="35470" h="9315" extrusionOk="0">
                  <a:moveTo>
                    <a:pt x="1916" y="1"/>
                  </a:moveTo>
                  <a:lnTo>
                    <a:pt x="33554" y="1"/>
                  </a:lnTo>
                  <a:cubicBezTo>
                    <a:pt x="34599" y="1"/>
                    <a:pt x="35469" y="871"/>
                    <a:pt x="35469" y="1916"/>
                  </a:cubicBezTo>
                  <a:lnTo>
                    <a:pt x="35469" y="7356"/>
                  </a:lnTo>
                  <a:cubicBezTo>
                    <a:pt x="35469" y="8444"/>
                    <a:pt x="34599" y="9314"/>
                    <a:pt x="33554" y="9314"/>
                  </a:cubicBezTo>
                  <a:lnTo>
                    <a:pt x="1916" y="9314"/>
                  </a:lnTo>
                  <a:cubicBezTo>
                    <a:pt x="828" y="9314"/>
                    <a:pt x="1" y="8444"/>
                    <a:pt x="1" y="7356"/>
                  </a:cubicBezTo>
                  <a:lnTo>
                    <a:pt x="1" y="1916"/>
                  </a:lnTo>
                  <a:cubicBezTo>
                    <a:pt x="1" y="871"/>
                    <a:pt x="828"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2467019" y="2595917"/>
              <a:ext cx="97087" cy="97108"/>
            </a:xfrm>
            <a:custGeom>
              <a:avLst/>
              <a:gdLst/>
              <a:ahLst/>
              <a:cxnLst/>
              <a:rect l="l" t="t" r="r" b="b"/>
              <a:pathLst>
                <a:path w="4701" h="4702" extrusionOk="0">
                  <a:moveTo>
                    <a:pt x="4700" y="2699"/>
                  </a:moveTo>
                  <a:cubicBezTo>
                    <a:pt x="4700" y="915"/>
                    <a:pt x="2525" y="1"/>
                    <a:pt x="1262" y="1263"/>
                  </a:cubicBezTo>
                  <a:cubicBezTo>
                    <a:pt x="0" y="2569"/>
                    <a:pt x="871" y="4701"/>
                    <a:pt x="2699" y="4701"/>
                  </a:cubicBezTo>
                  <a:cubicBezTo>
                    <a:pt x="3787" y="4701"/>
                    <a:pt x="4700" y="3831"/>
                    <a:pt x="4700" y="26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2454442" y="2682203"/>
              <a:ext cx="135728" cy="92606"/>
            </a:xfrm>
            <a:custGeom>
              <a:avLst/>
              <a:gdLst/>
              <a:ahLst/>
              <a:cxnLst/>
              <a:rect l="l" t="t" r="r" b="b"/>
              <a:pathLst>
                <a:path w="6572" h="4484" extrusionOk="0">
                  <a:moveTo>
                    <a:pt x="6572" y="3308"/>
                  </a:moveTo>
                  <a:lnTo>
                    <a:pt x="6572" y="3352"/>
                  </a:lnTo>
                  <a:cubicBezTo>
                    <a:pt x="4526" y="4483"/>
                    <a:pt x="2046" y="4483"/>
                    <a:pt x="0" y="3352"/>
                  </a:cubicBezTo>
                  <a:lnTo>
                    <a:pt x="0" y="3308"/>
                  </a:lnTo>
                  <a:cubicBezTo>
                    <a:pt x="0" y="1480"/>
                    <a:pt x="1480" y="1"/>
                    <a:pt x="3308" y="1"/>
                  </a:cubicBezTo>
                  <a:cubicBezTo>
                    <a:pt x="5135" y="1"/>
                    <a:pt x="6572" y="1480"/>
                    <a:pt x="6572" y="33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8"/>
          <p:cNvGrpSpPr/>
          <p:nvPr/>
        </p:nvGrpSpPr>
        <p:grpSpPr>
          <a:xfrm>
            <a:off x="8197691" y="142189"/>
            <a:ext cx="1195084" cy="657001"/>
            <a:chOff x="6501375" y="456775"/>
            <a:chExt cx="1275300" cy="701100"/>
          </a:xfrm>
        </p:grpSpPr>
        <p:sp>
          <p:nvSpPr>
            <p:cNvPr id="324" name="Google Shape;324;p8"/>
            <p:cNvSpPr/>
            <p:nvPr/>
          </p:nvSpPr>
          <p:spPr>
            <a:xfrm>
              <a:off x="6501375" y="456775"/>
              <a:ext cx="1275300" cy="701100"/>
            </a:xfrm>
            <a:prstGeom prst="roundRect">
              <a:avLst>
                <a:gd name="adj" fmla="val 1161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6866284" y="553237"/>
              <a:ext cx="546486" cy="508175"/>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7069402" y="682388"/>
              <a:ext cx="192357" cy="249875"/>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8"/>
          <p:cNvGrpSpPr/>
          <p:nvPr/>
        </p:nvGrpSpPr>
        <p:grpSpPr>
          <a:xfrm>
            <a:off x="-99425" y="757321"/>
            <a:ext cx="657000" cy="657000"/>
            <a:chOff x="1260850" y="1118325"/>
            <a:chExt cx="657000" cy="657000"/>
          </a:xfrm>
        </p:grpSpPr>
        <p:sp>
          <p:nvSpPr>
            <p:cNvPr id="328" name="Google Shape;328;p8"/>
            <p:cNvSpPr/>
            <p:nvPr/>
          </p:nvSpPr>
          <p:spPr>
            <a:xfrm>
              <a:off x="1260850" y="1118325"/>
              <a:ext cx="657000" cy="657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472952" y="1314244"/>
              <a:ext cx="86307" cy="262473"/>
            </a:xfrm>
            <a:custGeom>
              <a:avLst/>
              <a:gdLst/>
              <a:ahLst/>
              <a:cxnLst/>
              <a:rect l="l" t="t" r="r" b="b"/>
              <a:pathLst>
                <a:path w="4179" h="12709" extrusionOk="0">
                  <a:moveTo>
                    <a:pt x="1089" y="10228"/>
                  </a:moveTo>
                  <a:lnTo>
                    <a:pt x="1089" y="9880"/>
                  </a:lnTo>
                  <a:cubicBezTo>
                    <a:pt x="1089" y="9706"/>
                    <a:pt x="1089" y="9488"/>
                    <a:pt x="1132" y="9314"/>
                  </a:cubicBezTo>
                  <a:cubicBezTo>
                    <a:pt x="1132" y="9097"/>
                    <a:pt x="1132" y="8879"/>
                    <a:pt x="1132" y="8705"/>
                  </a:cubicBezTo>
                  <a:cubicBezTo>
                    <a:pt x="1176" y="8531"/>
                    <a:pt x="1132" y="8400"/>
                    <a:pt x="1132" y="8270"/>
                  </a:cubicBezTo>
                  <a:cubicBezTo>
                    <a:pt x="1176" y="7878"/>
                    <a:pt x="1089" y="7486"/>
                    <a:pt x="915" y="7095"/>
                  </a:cubicBezTo>
                  <a:cubicBezTo>
                    <a:pt x="697" y="6746"/>
                    <a:pt x="392" y="6485"/>
                    <a:pt x="1" y="6311"/>
                  </a:cubicBezTo>
                  <a:cubicBezTo>
                    <a:pt x="218" y="6224"/>
                    <a:pt x="392" y="6094"/>
                    <a:pt x="566" y="5963"/>
                  </a:cubicBezTo>
                  <a:cubicBezTo>
                    <a:pt x="697" y="5833"/>
                    <a:pt x="828" y="5702"/>
                    <a:pt x="915" y="5528"/>
                  </a:cubicBezTo>
                  <a:cubicBezTo>
                    <a:pt x="1002" y="5354"/>
                    <a:pt x="1089" y="5180"/>
                    <a:pt x="1132" y="4962"/>
                  </a:cubicBezTo>
                  <a:cubicBezTo>
                    <a:pt x="1176" y="4745"/>
                    <a:pt x="1176" y="4527"/>
                    <a:pt x="1176" y="4266"/>
                  </a:cubicBezTo>
                  <a:lnTo>
                    <a:pt x="1176" y="3874"/>
                  </a:lnTo>
                  <a:cubicBezTo>
                    <a:pt x="1176" y="3657"/>
                    <a:pt x="1176" y="3482"/>
                    <a:pt x="1132" y="3265"/>
                  </a:cubicBezTo>
                  <a:cubicBezTo>
                    <a:pt x="1089" y="3047"/>
                    <a:pt x="1132" y="2873"/>
                    <a:pt x="1089" y="2743"/>
                  </a:cubicBezTo>
                  <a:cubicBezTo>
                    <a:pt x="1089" y="2569"/>
                    <a:pt x="1089" y="2438"/>
                    <a:pt x="1089" y="2351"/>
                  </a:cubicBezTo>
                  <a:cubicBezTo>
                    <a:pt x="1045" y="1698"/>
                    <a:pt x="1263" y="1045"/>
                    <a:pt x="1785" y="567"/>
                  </a:cubicBezTo>
                  <a:cubicBezTo>
                    <a:pt x="2264" y="175"/>
                    <a:pt x="3047" y="1"/>
                    <a:pt x="4179" y="1"/>
                  </a:cubicBezTo>
                  <a:lnTo>
                    <a:pt x="4179" y="1524"/>
                  </a:lnTo>
                  <a:lnTo>
                    <a:pt x="3874" y="1524"/>
                  </a:lnTo>
                  <a:cubicBezTo>
                    <a:pt x="3613" y="1524"/>
                    <a:pt x="3352" y="1568"/>
                    <a:pt x="3091" y="1611"/>
                  </a:cubicBezTo>
                  <a:cubicBezTo>
                    <a:pt x="2916" y="1655"/>
                    <a:pt x="2786" y="1742"/>
                    <a:pt x="2655" y="1916"/>
                  </a:cubicBezTo>
                  <a:cubicBezTo>
                    <a:pt x="2568" y="2046"/>
                    <a:pt x="2481" y="2220"/>
                    <a:pt x="2481" y="2395"/>
                  </a:cubicBezTo>
                  <a:cubicBezTo>
                    <a:pt x="2438" y="2656"/>
                    <a:pt x="2438" y="2873"/>
                    <a:pt x="2438" y="3134"/>
                  </a:cubicBezTo>
                  <a:lnTo>
                    <a:pt x="2438" y="3657"/>
                  </a:lnTo>
                  <a:lnTo>
                    <a:pt x="2438" y="4745"/>
                  </a:lnTo>
                  <a:cubicBezTo>
                    <a:pt x="2525" y="5354"/>
                    <a:pt x="2220" y="5963"/>
                    <a:pt x="1741" y="6311"/>
                  </a:cubicBezTo>
                  <a:cubicBezTo>
                    <a:pt x="2220" y="6616"/>
                    <a:pt x="2481" y="7182"/>
                    <a:pt x="2438" y="7791"/>
                  </a:cubicBezTo>
                  <a:lnTo>
                    <a:pt x="2438" y="8009"/>
                  </a:lnTo>
                  <a:lnTo>
                    <a:pt x="2438" y="8400"/>
                  </a:lnTo>
                  <a:lnTo>
                    <a:pt x="2438" y="8748"/>
                  </a:lnTo>
                  <a:lnTo>
                    <a:pt x="2438" y="9053"/>
                  </a:lnTo>
                  <a:lnTo>
                    <a:pt x="2438" y="9836"/>
                  </a:lnTo>
                  <a:cubicBezTo>
                    <a:pt x="2438" y="10010"/>
                    <a:pt x="2481" y="10228"/>
                    <a:pt x="2525" y="10402"/>
                  </a:cubicBezTo>
                  <a:cubicBezTo>
                    <a:pt x="2568" y="10576"/>
                    <a:pt x="2655" y="10707"/>
                    <a:pt x="2742" y="10794"/>
                  </a:cubicBezTo>
                  <a:cubicBezTo>
                    <a:pt x="2873" y="10881"/>
                    <a:pt x="3003" y="10968"/>
                    <a:pt x="3178" y="11011"/>
                  </a:cubicBezTo>
                  <a:cubicBezTo>
                    <a:pt x="3395" y="11055"/>
                    <a:pt x="3656" y="11055"/>
                    <a:pt x="3874" y="11055"/>
                  </a:cubicBezTo>
                  <a:lnTo>
                    <a:pt x="4004" y="11055"/>
                  </a:lnTo>
                  <a:lnTo>
                    <a:pt x="4135" y="11055"/>
                  </a:lnTo>
                  <a:lnTo>
                    <a:pt x="4135" y="12622"/>
                  </a:lnTo>
                  <a:cubicBezTo>
                    <a:pt x="3308" y="12709"/>
                    <a:pt x="2481" y="12491"/>
                    <a:pt x="1785" y="12056"/>
                  </a:cubicBezTo>
                  <a:cubicBezTo>
                    <a:pt x="1263" y="11621"/>
                    <a:pt x="1002" y="10924"/>
                    <a:pt x="1089"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624851" y="1314244"/>
              <a:ext cx="85398" cy="261585"/>
            </a:xfrm>
            <a:custGeom>
              <a:avLst/>
              <a:gdLst/>
              <a:ahLst/>
              <a:cxnLst/>
              <a:rect l="l" t="t" r="r" b="b"/>
              <a:pathLst>
                <a:path w="4135" h="12666" extrusionOk="0">
                  <a:moveTo>
                    <a:pt x="3090" y="10228"/>
                  </a:moveTo>
                  <a:cubicBezTo>
                    <a:pt x="3177" y="10924"/>
                    <a:pt x="2916" y="11577"/>
                    <a:pt x="2394" y="12012"/>
                  </a:cubicBezTo>
                  <a:cubicBezTo>
                    <a:pt x="1698" y="12448"/>
                    <a:pt x="827" y="12665"/>
                    <a:pt x="0" y="12578"/>
                  </a:cubicBezTo>
                  <a:lnTo>
                    <a:pt x="0" y="11055"/>
                  </a:lnTo>
                  <a:lnTo>
                    <a:pt x="131" y="11055"/>
                  </a:lnTo>
                  <a:lnTo>
                    <a:pt x="305" y="11055"/>
                  </a:lnTo>
                  <a:cubicBezTo>
                    <a:pt x="566" y="11055"/>
                    <a:pt x="871" y="11011"/>
                    <a:pt x="1132" y="10924"/>
                  </a:cubicBezTo>
                  <a:cubicBezTo>
                    <a:pt x="1350" y="10837"/>
                    <a:pt x="1480" y="10707"/>
                    <a:pt x="1567" y="10533"/>
                  </a:cubicBezTo>
                  <a:cubicBezTo>
                    <a:pt x="1654" y="10359"/>
                    <a:pt x="1698" y="10141"/>
                    <a:pt x="1698" y="9923"/>
                  </a:cubicBezTo>
                  <a:lnTo>
                    <a:pt x="1698" y="9009"/>
                  </a:lnTo>
                  <a:lnTo>
                    <a:pt x="1698" y="8705"/>
                  </a:lnTo>
                  <a:lnTo>
                    <a:pt x="1698" y="8357"/>
                  </a:lnTo>
                  <a:lnTo>
                    <a:pt x="1698" y="7965"/>
                  </a:lnTo>
                  <a:lnTo>
                    <a:pt x="1698" y="7747"/>
                  </a:lnTo>
                  <a:cubicBezTo>
                    <a:pt x="1654" y="7138"/>
                    <a:pt x="1959" y="6572"/>
                    <a:pt x="2438" y="6268"/>
                  </a:cubicBezTo>
                  <a:cubicBezTo>
                    <a:pt x="1915" y="5920"/>
                    <a:pt x="1654" y="5310"/>
                    <a:pt x="1698" y="4701"/>
                  </a:cubicBezTo>
                  <a:lnTo>
                    <a:pt x="1698" y="4440"/>
                  </a:lnTo>
                  <a:lnTo>
                    <a:pt x="1698" y="4092"/>
                  </a:lnTo>
                  <a:lnTo>
                    <a:pt x="1698" y="3744"/>
                  </a:lnTo>
                  <a:lnTo>
                    <a:pt x="1698" y="3526"/>
                  </a:lnTo>
                  <a:lnTo>
                    <a:pt x="1698" y="2569"/>
                  </a:lnTo>
                  <a:cubicBezTo>
                    <a:pt x="1698" y="2351"/>
                    <a:pt x="1654" y="2177"/>
                    <a:pt x="1567" y="1959"/>
                  </a:cubicBezTo>
                  <a:cubicBezTo>
                    <a:pt x="1480" y="1785"/>
                    <a:pt x="1306" y="1698"/>
                    <a:pt x="1132" y="1611"/>
                  </a:cubicBezTo>
                  <a:cubicBezTo>
                    <a:pt x="871" y="1524"/>
                    <a:pt x="566" y="1524"/>
                    <a:pt x="305" y="1524"/>
                  </a:cubicBezTo>
                  <a:lnTo>
                    <a:pt x="0" y="1524"/>
                  </a:lnTo>
                  <a:lnTo>
                    <a:pt x="0" y="1"/>
                  </a:lnTo>
                  <a:cubicBezTo>
                    <a:pt x="1132" y="1"/>
                    <a:pt x="1959" y="175"/>
                    <a:pt x="2394" y="567"/>
                  </a:cubicBezTo>
                  <a:cubicBezTo>
                    <a:pt x="2916" y="1002"/>
                    <a:pt x="3177" y="1655"/>
                    <a:pt x="3134" y="2307"/>
                  </a:cubicBezTo>
                  <a:lnTo>
                    <a:pt x="3134" y="2699"/>
                  </a:lnTo>
                  <a:cubicBezTo>
                    <a:pt x="3134" y="2873"/>
                    <a:pt x="3134" y="3047"/>
                    <a:pt x="3090" y="3265"/>
                  </a:cubicBezTo>
                  <a:cubicBezTo>
                    <a:pt x="3047" y="3439"/>
                    <a:pt x="3090" y="3657"/>
                    <a:pt x="3047" y="3831"/>
                  </a:cubicBezTo>
                  <a:cubicBezTo>
                    <a:pt x="3003" y="4048"/>
                    <a:pt x="3047" y="4179"/>
                    <a:pt x="3047" y="4266"/>
                  </a:cubicBezTo>
                  <a:cubicBezTo>
                    <a:pt x="3003" y="4483"/>
                    <a:pt x="3003" y="4745"/>
                    <a:pt x="3047" y="4962"/>
                  </a:cubicBezTo>
                  <a:cubicBezTo>
                    <a:pt x="3090" y="5180"/>
                    <a:pt x="3134" y="5354"/>
                    <a:pt x="3264" y="5528"/>
                  </a:cubicBezTo>
                  <a:cubicBezTo>
                    <a:pt x="3351" y="5658"/>
                    <a:pt x="3482" y="5833"/>
                    <a:pt x="3613" y="5963"/>
                  </a:cubicBezTo>
                  <a:cubicBezTo>
                    <a:pt x="3787" y="6094"/>
                    <a:pt x="3961" y="6181"/>
                    <a:pt x="4135" y="6311"/>
                  </a:cubicBezTo>
                  <a:cubicBezTo>
                    <a:pt x="3787" y="6485"/>
                    <a:pt x="3482" y="6746"/>
                    <a:pt x="3264" y="7095"/>
                  </a:cubicBezTo>
                  <a:cubicBezTo>
                    <a:pt x="3090" y="7486"/>
                    <a:pt x="3003" y="7878"/>
                    <a:pt x="3003" y="8313"/>
                  </a:cubicBezTo>
                  <a:lnTo>
                    <a:pt x="3003" y="8748"/>
                  </a:lnTo>
                  <a:cubicBezTo>
                    <a:pt x="3003" y="8922"/>
                    <a:pt x="3003" y="9140"/>
                    <a:pt x="3047" y="9314"/>
                  </a:cubicBezTo>
                  <a:cubicBezTo>
                    <a:pt x="3090" y="9532"/>
                    <a:pt x="3047" y="9706"/>
                    <a:pt x="3090" y="9923"/>
                  </a:cubicBezTo>
                  <a:cubicBezTo>
                    <a:pt x="3134" y="10097"/>
                    <a:pt x="3090" y="10185"/>
                    <a:pt x="3090"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8"/>
          <p:cNvGrpSpPr/>
          <p:nvPr/>
        </p:nvGrpSpPr>
        <p:grpSpPr>
          <a:xfrm>
            <a:off x="-248775" y="308089"/>
            <a:ext cx="2243400" cy="325200"/>
            <a:chOff x="716950" y="418773"/>
            <a:chExt cx="2243400" cy="325200"/>
          </a:xfrm>
        </p:grpSpPr>
        <p:sp>
          <p:nvSpPr>
            <p:cNvPr id="332" name="Google Shape;332;p8"/>
            <p:cNvSpPr/>
            <p:nvPr/>
          </p:nvSpPr>
          <p:spPr>
            <a:xfrm>
              <a:off x="716950" y="418773"/>
              <a:ext cx="2243400" cy="325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8"/>
            <p:cNvGrpSpPr/>
            <p:nvPr/>
          </p:nvGrpSpPr>
          <p:grpSpPr>
            <a:xfrm>
              <a:off x="815263" y="495410"/>
              <a:ext cx="2046775" cy="171925"/>
              <a:chOff x="3764925" y="3301825"/>
              <a:chExt cx="2046775" cy="171925"/>
            </a:xfrm>
          </p:grpSpPr>
          <p:sp>
            <p:nvSpPr>
              <p:cNvPr id="334" name="Google Shape;334;p8"/>
              <p:cNvSpPr/>
              <p:nvPr/>
            </p:nvSpPr>
            <p:spPr>
              <a:xfrm>
                <a:off x="3764925" y="3357738"/>
                <a:ext cx="2035325" cy="60100"/>
              </a:xfrm>
              <a:custGeom>
                <a:avLst/>
                <a:gdLst/>
                <a:ahLst/>
                <a:cxnLst/>
                <a:rect l="l" t="t" r="r" b="b"/>
                <a:pathLst>
                  <a:path w="81413" h="2404" extrusionOk="0">
                    <a:moveTo>
                      <a:pt x="1202" y="1"/>
                    </a:moveTo>
                    <a:cubicBezTo>
                      <a:pt x="539" y="1"/>
                      <a:pt x="1" y="539"/>
                      <a:pt x="1" y="1202"/>
                    </a:cubicBezTo>
                    <a:cubicBezTo>
                      <a:pt x="1" y="1865"/>
                      <a:pt x="539" y="2404"/>
                      <a:pt x="1202" y="2404"/>
                    </a:cubicBezTo>
                    <a:lnTo>
                      <a:pt x="80170" y="2404"/>
                    </a:lnTo>
                    <a:cubicBezTo>
                      <a:pt x="80833" y="2404"/>
                      <a:pt x="81413" y="1865"/>
                      <a:pt x="81413" y="1202"/>
                    </a:cubicBezTo>
                    <a:cubicBezTo>
                      <a:pt x="81413" y="539"/>
                      <a:pt x="80833" y="1"/>
                      <a:pt x="80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061725" y="3357738"/>
                <a:ext cx="749975" cy="60300"/>
              </a:xfrm>
              <a:custGeom>
                <a:avLst/>
                <a:gdLst/>
                <a:ahLst/>
                <a:cxnLst/>
                <a:rect l="l" t="t" r="r" b="b"/>
                <a:pathLst>
                  <a:path w="29999" h="2412" extrusionOk="0">
                    <a:moveTo>
                      <a:pt x="28415" y="0"/>
                    </a:moveTo>
                    <a:cubicBezTo>
                      <a:pt x="28377" y="0"/>
                      <a:pt x="28338" y="2"/>
                      <a:pt x="28298" y="5"/>
                    </a:cubicBezTo>
                    <a:lnTo>
                      <a:pt x="0" y="5"/>
                    </a:lnTo>
                    <a:lnTo>
                      <a:pt x="0" y="2408"/>
                    </a:lnTo>
                    <a:lnTo>
                      <a:pt x="28298" y="2408"/>
                    </a:lnTo>
                    <a:cubicBezTo>
                      <a:pt x="28338" y="2410"/>
                      <a:pt x="28377" y="2412"/>
                      <a:pt x="28415" y="2412"/>
                    </a:cubicBezTo>
                    <a:cubicBezTo>
                      <a:pt x="29999" y="2412"/>
                      <a:pt x="29999" y="0"/>
                      <a:pt x="28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4974725" y="3301825"/>
                <a:ext cx="200950" cy="171925"/>
              </a:xfrm>
              <a:custGeom>
                <a:avLst/>
                <a:gdLst/>
                <a:ahLst/>
                <a:cxnLst/>
                <a:rect l="l" t="t" r="r" b="b"/>
                <a:pathLst>
                  <a:path w="8038" h="6877" extrusionOk="0">
                    <a:moveTo>
                      <a:pt x="4599" y="0"/>
                    </a:moveTo>
                    <a:cubicBezTo>
                      <a:pt x="1575" y="0"/>
                      <a:pt x="0" y="3688"/>
                      <a:pt x="2196" y="5842"/>
                    </a:cubicBezTo>
                    <a:cubicBezTo>
                      <a:pt x="2898" y="6557"/>
                      <a:pt x="3762" y="6877"/>
                      <a:pt x="4608" y="6877"/>
                    </a:cubicBezTo>
                    <a:cubicBezTo>
                      <a:pt x="6361" y="6877"/>
                      <a:pt x="8038" y="5507"/>
                      <a:pt x="8038" y="3439"/>
                    </a:cubicBezTo>
                    <a:cubicBezTo>
                      <a:pt x="8038" y="1533"/>
                      <a:pt x="6505" y="0"/>
                      <a:pt x="4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8"/>
          <p:cNvGrpSpPr/>
          <p:nvPr/>
        </p:nvGrpSpPr>
        <p:grpSpPr>
          <a:xfrm>
            <a:off x="7647975" y="928075"/>
            <a:ext cx="1744800" cy="408900"/>
            <a:chOff x="7162600" y="2495276"/>
            <a:chExt cx="1744800" cy="408900"/>
          </a:xfrm>
        </p:grpSpPr>
        <p:sp>
          <p:nvSpPr>
            <p:cNvPr id="338" name="Google Shape;338;p8"/>
            <p:cNvSpPr/>
            <p:nvPr/>
          </p:nvSpPr>
          <p:spPr>
            <a:xfrm>
              <a:off x="7162600" y="2495276"/>
              <a:ext cx="1744800" cy="40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7250338" y="2565340"/>
              <a:ext cx="1569301" cy="268772"/>
              <a:chOff x="7225788" y="2625128"/>
              <a:chExt cx="1569301" cy="268772"/>
            </a:xfrm>
          </p:grpSpPr>
          <p:sp>
            <p:nvSpPr>
              <p:cNvPr id="340" name="Google Shape;340;p8"/>
              <p:cNvSpPr/>
              <p:nvPr/>
            </p:nvSpPr>
            <p:spPr>
              <a:xfrm>
                <a:off x="7225788" y="2625128"/>
                <a:ext cx="268751" cy="268772"/>
              </a:xfrm>
              <a:custGeom>
                <a:avLst/>
                <a:gdLst/>
                <a:ahLst/>
                <a:cxnLst/>
                <a:rect l="l" t="t" r="r" b="b"/>
                <a:pathLst>
                  <a:path w="13013" h="13014" extrusionOk="0">
                    <a:moveTo>
                      <a:pt x="6485" y="1"/>
                    </a:moveTo>
                    <a:cubicBezTo>
                      <a:pt x="2916" y="1"/>
                      <a:pt x="0" y="2917"/>
                      <a:pt x="0" y="6529"/>
                    </a:cubicBezTo>
                    <a:cubicBezTo>
                      <a:pt x="0" y="10141"/>
                      <a:pt x="2916" y="13013"/>
                      <a:pt x="6485" y="13013"/>
                    </a:cubicBezTo>
                    <a:cubicBezTo>
                      <a:pt x="10097" y="13013"/>
                      <a:pt x="13013" y="10141"/>
                      <a:pt x="13013" y="6529"/>
                    </a:cubicBezTo>
                    <a:cubicBezTo>
                      <a:pt x="13013" y="2917"/>
                      <a:pt x="10097" y="1"/>
                      <a:pt x="6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7639230" y="2819282"/>
                <a:ext cx="842188" cy="21"/>
              </a:xfrm>
              <a:custGeom>
                <a:avLst/>
                <a:gdLst/>
                <a:ahLst/>
                <a:cxnLst/>
                <a:rect l="l" t="t" r="r" b="b"/>
                <a:pathLst>
                  <a:path w="40779" h="1" fill="none" extrusionOk="0">
                    <a:moveTo>
                      <a:pt x="0" y="0"/>
                    </a:moveTo>
                    <a:lnTo>
                      <a:pt x="40778"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7639230" y="2705136"/>
                <a:ext cx="1155858" cy="21"/>
              </a:xfrm>
              <a:custGeom>
                <a:avLst/>
                <a:gdLst/>
                <a:ahLst/>
                <a:cxnLst/>
                <a:rect l="l" t="t" r="r" b="b"/>
                <a:pathLst>
                  <a:path w="55967" h="1" fill="none" extrusionOk="0">
                    <a:moveTo>
                      <a:pt x="0" y="0"/>
                    </a:moveTo>
                    <a:lnTo>
                      <a:pt x="55966"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7305775" y="2662881"/>
                <a:ext cx="97996" cy="97087"/>
              </a:xfrm>
              <a:custGeom>
                <a:avLst/>
                <a:gdLst/>
                <a:ahLst/>
                <a:cxnLst/>
                <a:rect l="l" t="t" r="r" b="b"/>
                <a:pathLst>
                  <a:path w="4745" h="4701" extrusionOk="0">
                    <a:moveTo>
                      <a:pt x="4744" y="2699"/>
                    </a:moveTo>
                    <a:cubicBezTo>
                      <a:pt x="4744" y="915"/>
                      <a:pt x="2568" y="1"/>
                      <a:pt x="1306" y="1263"/>
                    </a:cubicBezTo>
                    <a:cubicBezTo>
                      <a:pt x="0" y="2525"/>
                      <a:pt x="914" y="4701"/>
                      <a:pt x="2699" y="4701"/>
                    </a:cubicBezTo>
                    <a:cubicBezTo>
                      <a:pt x="3830" y="4701"/>
                      <a:pt x="4744" y="3830"/>
                      <a:pt x="4744" y="26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7294086" y="2749167"/>
                <a:ext cx="135749" cy="91697"/>
              </a:xfrm>
              <a:custGeom>
                <a:avLst/>
                <a:gdLst/>
                <a:ahLst/>
                <a:cxnLst/>
                <a:rect l="l" t="t" r="r" b="b"/>
                <a:pathLst>
                  <a:path w="6573" h="4440" extrusionOk="0">
                    <a:moveTo>
                      <a:pt x="6572" y="3308"/>
                    </a:moveTo>
                    <a:lnTo>
                      <a:pt x="6572" y="3352"/>
                    </a:lnTo>
                    <a:cubicBezTo>
                      <a:pt x="4527" y="4440"/>
                      <a:pt x="2046" y="4440"/>
                      <a:pt x="1" y="3352"/>
                    </a:cubicBezTo>
                    <a:lnTo>
                      <a:pt x="1" y="3308"/>
                    </a:lnTo>
                    <a:cubicBezTo>
                      <a:pt x="1" y="1480"/>
                      <a:pt x="1480" y="1"/>
                      <a:pt x="3265" y="1"/>
                    </a:cubicBezTo>
                    <a:cubicBezTo>
                      <a:pt x="5092" y="1"/>
                      <a:pt x="6572" y="1480"/>
                      <a:pt x="6572" y="33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5"/>
        <p:cNvGrpSpPr/>
        <p:nvPr/>
      </p:nvGrpSpPr>
      <p:grpSpPr>
        <a:xfrm>
          <a:off x="0" y="0"/>
          <a:ext cx="0" cy="0"/>
          <a:chOff x="0" y="0"/>
          <a:chExt cx="0" cy="0"/>
        </a:xfrm>
      </p:grpSpPr>
      <p:grpSp>
        <p:nvGrpSpPr>
          <p:cNvPr id="346" name="Google Shape;346;p9"/>
          <p:cNvGrpSpPr/>
          <p:nvPr/>
        </p:nvGrpSpPr>
        <p:grpSpPr>
          <a:xfrm>
            <a:off x="-23" y="-113"/>
            <a:ext cx="9143957" cy="5143800"/>
            <a:chOff x="-23" y="-113"/>
            <a:chExt cx="9143957" cy="5143800"/>
          </a:xfrm>
        </p:grpSpPr>
        <p:grpSp>
          <p:nvGrpSpPr>
            <p:cNvPr id="347" name="Google Shape;347;p9"/>
            <p:cNvGrpSpPr/>
            <p:nvPr/>
          </p:nvGrpSpPr>
          <p:grpSpPr>
            <a:xfrm>
              <a:off x="-23" y="428816"/>
              <a:ext cx="9143957" cy="4285892"/>
              <a:chOff x="1498200" y="758458"/>
              <a:chExt cx="4352400" cy="3626580"/>
            </a:xfrm>
          </p:grpSpPr>
          <p:cxnSp>
            <p:nvCxnSpPr>
              <p:cNvPr id="348" name="Google Shape;348;p9"/>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49" name="Google Shape;349;p9"/>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0" name="Google Shape;350;p9"/>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1" name="Google Shape;351;p9"/>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2" name="Google Shape;352;p9"/>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3" name="Google Shape;353;p9"/>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4" name="Google Shape;354;p9"/>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5" name="Google Shape;355;p9"/>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6" name="Google Shape;356;p9"/>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7" name="Google Shape;357;p9"/>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358" name="Google Shape;358;p9"/>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359" name="Google Shape;359;p9"/>
            <p:cNvGrpSpPr/>
            <p:nvPr/>
          </p:nvGrpSpPr>
          <p:grpSpPr>
            <a:xfrm>
              <a:off x="435719" y="-113"/>
              <a:ext cx="8272799" cy="5143800"/>
              <a:chOff x="435719" y="-113"/>
              <a:chExt cx="8272799" cy="5143800"/>
            </a:xfrm>
          </p:grpSpPr>
          <p:cxnSp>
            <p:nvCxnSpPr>
              <p:cNvPr id="360" name="Google Shape;360;p9"/>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1" name="Google Shape;361;p9"/>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2" name="Google Shape;362;p9"/>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3" name="Google Shape;363;p9"/>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4" name="Google Shape;364;p9"/>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5" name="Google Shape;365;p9"/>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6" name="Google Shape;366;p9"/>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7" name="Google Shape;367;p9"/>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8" name="Google Shape;368;p9"/>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69" name="Google Shape;369;p9"/>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0" name="Google Shape;370;p9"/>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1" name="Google Shape;371;p9"/>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2" name="Google Shape;372;p9"/>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3" name="Google Shape;373;p9"/>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4" name="Google Shape;374;p9"/>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5" name="Google Shape;375;p9"/>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6" name="Google Shape;376;p9"/>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7" name="Google Shape;377;p9"/>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8" name="Google Shape;378;p9"/>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379" name="Google Shape;379;p9"/>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380" name="Google Shape;380;p9"/>
          <p:cNvSpPr txBox="1">
            <a:spLocks noGrp="1"/>
          </p:cNvSpPr>
          <p:nvPr>
            <p:ph type="subTitle" idx="1"/>
          </p:nvPr>
        </p:nvSpPr>
        <p:spPr>
          <a:xfrm>
            <a:off x="722375" y="2157706"/>
            <a:ext cx="4209300" cy="150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81" name="Google Shape;381;p9"/>
          <p:cNvSpPr txBox="1">
            <a:spLocks noGrp="1"/>
          </p:cNvSpPr>
          <p:nvPr>
            <p:ph type="title"/>
          </p:nvPr>
        </p:nvSpPr>
        <p:spPr>
          <a:xfrm>
            <a:off x="722499" y="1431860"/>
            <a:ext cx="4209300" cy="65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382" name="Google Shape;382;p9"/>
          <p:cNvSpPr/>
          <p:nvPr/>
        </p:nvSpPr>
        <p:spPr>
          <a:xfrm rot="5400000">
            <a:off x="8718750" y="4508525"/>
            <a:ext cx="325200" cy="525300"/>
          </a:xfrm>
          <a:prstGeom prst="round2SameRect">
            <a:avLst>
              <a:gd name="adj1" fmla="val 0"/>
              <a:gd name="adj2" fmla="val 1618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84"/>
        <p:cNvGrpSpPr/>
        <p:nvPr/>
      </p:nvGrpSpPr>
      <p:grpSpPr>
        <a:xfrm>
          <a:off x="0" y="0"/>
          <a:ext cx="0" cy="0"/>
          <a:chOff x="0" y="0"/>
          <a:chExt cx="0" cy="0"/>
        </a:xfrm>
      </p:grpSpPr>
      <p:grpSp>
        <p:nvGrpSpPr>
          <p:cNvPr id="385" name="Google Shape;385;p10"/>
          <p:cNvGrpSpPr/>
          <p:nvPr/>
        </p:nvGrpSpPr>
        <p:grpSpPr>
          <a:xfrm>
            <a:off x="-50" y="-249"/>
            <a:ext cx="9144350" cy="5143953"/>
            <a:chOff x="-50" y="-249"/>
            <a:chExt cx="9144350" cy="5143953"/>
          </a:xfrm>
        </p:grpSpPr>
        <p:grpSp>
          <p:nvGrpSpPr>
            <p:cNvPr id="386" name="Google Shape;386;p10"/>
            <p:cNvGrpSpPr/>
            <p:nvPr/>
          </p:nvGrpSpPr>
          <p:grpSpPr>
            <a:xfrm>
              <a:off x="-50" y="-212"/>
              <a:ext cx="9144350" cy="5143738"/>
              <a:chOff x="-50" y="-212"/>
              <a:chExt cx="9144350" cy="5143738"/>
            </a:xfrm>
          </p:grpSpPr>
          <p:sp>
            <p:nvSpPr>
              <p:cNvPr id="387" name="Google Shape;387;p10"/>
              <p:cNvSpPr/>
              <p:nvPr/>
            </p:nvSpPr>
            <p:spPr>
              <a:xfrm>
                <a:off x="-25" y="0"/>
                <a:ext cx="9144000" cy="42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25" y="4714525"/>
                <a:ext cx="9144000" cy="42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50" y="250"/>
                <a:ext cx="445200" cy="51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8699100" y="-212"/>
                <a:ext cx="445200" cy="514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1" name="Google Shape;391;p10"/>
            <p:cNvCxnSpPr/>
            <p:nvPr/>
          </p:nvCxnSpPr>
          <p:spPr>
            <a:xfrm>
              <a:off x="-23" y="428816"/>
              <a:ext cx="9144000" cy="0"/>
            </a:xfrm>
            <a:prstGeom prst="straightConnector1">
              <a:avLst/>
            </a:prstGeom>
            <a:noFill/>
            <a:ln w="9525" cap="flat" cmpd="sng">
              <a:solidFill>
                <a:schemeClr val="accent4"/>
              </a:solidFill>
              <a:prstDash val="solid"/>
              <a:round/>
              <a:headEnd type="none" w="med" len="med"/>
              <a:tailEnd type="none" w="med" len="med"/>
            </a:ln>
          </p:spPr>
        </p:cxnSp>
        <p:grpSp>
          <p:nvGrpSpPr>
            <p:cNvPr id="392" name="Google Shape;392;p10"/>
            <p:cNvGrpSpPr/>
            <p:nvPr/>
          </p:nvGrpSpPr>
          <p:grpSpPr>
            <a:xfrm>
              <a:off x="-25" y="857403"/>
              <a:ext cx="445313" cy="3428714"/>
              <a:chOff x="-23" y="857405"/>
              <a:chExt cx="9144000" cy="3428714"/>
            </a:xfrm>
          </p:grpSpPr>
          <p:cxnSp>
            <p:nvCxnSpPr>
              <p:cNvPr id="393" name="Google Shape;393;p10"/>
              <p:cNvCxnSpPr/>
              <p:nvPr/>
            </p:nvCxnSpPr>
            <p:spPr>
              <a:xfrm>
                <a:off x="-23" y="85740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4" name="Google Shape;394;p10"/>
              <p:cNvCxnSpPr/>
              <p:nvPr/>
            </p:nvCxnSpPr>
            <p:spPr>
              <a:xfrm>
                <a:off x="-23" y="1285994"/>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5" name="Google Shape;395;p10"/>
              <p:cNvCxnSpPr/>
              <p:nvPr/>
            </p:nvCxnSpPr>
            <p:spPr>
              <a:xfrm>
                <a:off x="-23" y="1714584"/>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6" name="Google Shape;396;p10"/>
              <p:cNvCxnSpPr/>
              <p:nvPr/>
            </p:nvCxnSpPr>
            <p:spPr>
              <a:xfrm>
                <a:off x="-23" y="2143173"/>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7" name="Google Shape;397;p10"/>
              <p:cNvCxnSpPr/>
              <p:nvPr/>
            </p:nvCxnSpPr>
            <p:spPr>
              <a:xfrm>
                <a:off x="-23" y="2571762"/>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8" name="Google Shape;398;p10"/>
              <p:cNvCxnSpPr/>
              <p:nvPr/>
            </p:nvCxnSpPr>
            <p:spPr>
              <a:xfrm>
                <a:off x="-23" y="3000351"/>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9" name="Google Shape;399;p10"/>
              <p:cNvCxnSpPr/>
              <p:nvPr/>
            </p:nvCxnSpPr>
            <p:spPr>
              <a:xfrm>
                <a:off x="-23" y="3428941"/>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0" name="Google Shape;400;p10"/>
              <p:cNvCxnSpPr/>
              <p:nvPr/>
            </p:nvCxnSpPr>
            <p:spPr>
              <a:xfrm>
                <a:off x="-23" y="385753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1" name="Google Shape;401;p10"/>
              <p:cNvCxnSpPr/>
              <p:nvPr/>
            </p:nvCxnSpPr>
            <p:spPr>
              <a:xfrm>
                <a:off x="-23" y="4286119"/>
                <a:ext cx="9144000" cy="0"/>
              </a:xfrm>
              <a:prstGeom prst="straightConnector1">
                <a:avLst/>
              </a:prstGeom>
              <a:noFill/>
              <a:ln w="9525" cap="flat" cmpd="sng">
                <a:solidFill>
                  <a:schemeClr val="accent4"/>
                </a:solidFill>
                <a:prstDash val="solid"/>
                <a:round/>
                <a:headEnd type="none" w="med" len="med"/>
                <a:tailEnd type="none" w="med" len="med"/>
              </a:ln>
            </p:spPr>
          </p:cxnSp>
        </p:grpSp>
        <p:cxnSp>
          <p:nvCxnSpPr>
            <p:cNvPr id="402" name="Google Shape;402;p10"/>
            <p:cNvCxnSpPr/>
            <p:nvPr/>
          </p:nvCxnSpPr>
          <p:spPr>
            <a:xfrm>
              <a:off x="-23" y="4714708"/>
              <a:ext cx="9144000" cy="0"/>
            </a:xfrm>
            <a:prstGeom prst="straightConnector1">
              <a:avLst/>
            </a:prstGeom>
            <a:noFill/>
            <a:ln w="9525" cap="flat" cmpd="sng">
              <a:solidFill>
                <a:schemeClr val="accent4"/>
              </a:solidFill>
              <a:prstDash val="solid"/>
              <a:round/>
              <a:headEnd type="none" w="med" len="med"/>
              <a:tailEnd type="none" w="med" len="med"/>
            </a:ln>
          </p:spPr>
        </p:cxnSp>
        <p:grpSp>
          <p:nvGrpSpPr>
            <p:cNvPr id="403" name="Google Shape;403;p10"/>
            <p:cNvGrpSpPr/>
            <p:nvPr/>
          </p:nvGrpSpPr>
          <p:grpSpPr>
            <a:xfrm>
              <a:off x="871135" y="-114"/>
              <a:ext cx="7401978" cy="428993"/>
              <a:chOff x="871129" y="-113"/>
              <a:chExt cx="7401978" cy="5143800"/>
            </a:xfrm>
          </p:grpSpPr>
          <p:cxnSp>
            <p:nvCxnSpPr>
              <p:cNvPr id="404" name="Google Shape;404;p10"/>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5" name="Google Shape;405;p10"/>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6" name="Google Shape;406;p10"/>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7" name="Google Shape;407;p10"/>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8" name="Google Shape;408;p10"/>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09" name="Google Shape;409;p10"/>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0" name="Google Shape;410;p10"/>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1" name="Google Shape;411;p10"/>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2" name="Google Shape;412;p10"/>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3" name="Google Shape;413;p10"/>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4" name="Google Shape;414;p10"/>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5" name="Google Shape;415;p10"/>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6" name="Google Shape;416;p10"/>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7" name="Google Shape;417;p10"/>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8" name="Google Shape;418;p10"/>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19" name="Google Shape;419;p10"/>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0" name="Google Shape;420;p10"/>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1" name="Google Shape;421;p10"/>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nvGrpSpPr>
            <p:cNvPr id="422" name="Google Shape;422;p10"/>
            <p:cNvGrpSpPr/>
            <p:nvPr/>
          </p:nvGrpSpPr>
          <p:grpSpPr>
            <a:xfrm>
              <a:off x="871011" y="4714711"/>
              <a:ext cx="7401978" cy="428993"/>
              <a:chOff x="871129" y="-113"/>
              <a:chExt cx="7401978" cy="5143800"/>
            </a:xfrm>
          </p:grpSpPr>
          <p:cxnSp>
            <p:nvCxnSpPr>
              <p:cNvPr id="423" name="Google Shape;423;p10"/>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4" name="Google Shape;424;p10"/>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5" name="Google Shape;425;p10"/>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6" name="Google Shape;426;p10"/>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7" name="Google Shape;427;p10"/>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10"/>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10"/>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10"/>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1" name="Google Shape;431;p10"/>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2" name="Google Shape;432;p10"/>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10"/>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10"/>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10"/>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6" name="Google Shape;436;p10"/>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7" name="Google Shape;437;p10"/>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10"/>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10"/>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40" name="Google Shape;440;p10"/>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1" name="Google Shape;441;p10"/>
            <p:cNvGrpSpPr/>
            <p:nvPr/>
          </p:nvGrpSpPr>
          <p:grpSpPr>
            <a:xfrm>
              <a:off x="435725" y="-249"/>
              <a:ext cx="8272799" cy="5143286"/>
              <a:chOff x="435719" y="-113"/>
              <a:chExt cx="8272799" cy="5143800"/>
            </a:xfrm>
          </p:grpSpPr>
          <p:cxnSp>
            <p:nvCxnSpPr>
              <p:cNvPr id="442" name="Google Shape;442;p10"/>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43" name="Google Shape;443;p10"/>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4" name="Google Shape;444;p10"/>
            <p:cNvGrpSpPr/>
            <p:nvPr/>
          </p:nvGrpSpPr>
          <p:grpSpPr>
            <a:xfrm>
              <a:off x="8698622" y="857393"/>
              <a:ext cx="445313" cy="3428714"/>
              <a:chOff x="-23" y="857405"/>
              <a:chExt cx="9144000" cy="3428714"/>
            </a:xfrm>
          </p:grpSpPr>
          <p:cxnSp>
            <p:nvCxnSpPr>
              <p:cNvPr id="445" name="Google Shape;445;p10"/>
              <p:cNvCxnSpPr/>
              <p:nvPr/>
            </p:nvCxnSpPr>
            <p:spPr>
              <a:xfrm>
                <a:off x="-23" y="85740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6" name="Google Shape;446;p10"/>
              <p:cNvCxnSpPr/>
              <p:nvPr/>
            </p:nvCxnSpPr>
            <p:spPr>
              <a:xfrm>
                <a:off x="-23" y="1285994"/>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7" name="Google Shape;447;p10"/>
              <p:cNvCxnSpPr/>
              <p:nvPr/>
            </p:nvCxnSpPr>
            <p:spPr>
              <a:xfrm>
                <a:off x="-23" y="1714584"/>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8" name="Google Shape;448;p10"/>
              <p:cNvCxnSpPr/>
              <p:nvPr/>
            </p:nvCxnSpPr>
            <p:spPr>
              <a:xfrm>
                <a:off x="-23" y="2143173"/>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9" name="Google Shape;449;p10"/>
              <p:cNvCxnSpPr/>
              <p:nvPr/>
            </p:nvCxnSpPr>
            <p:spPr>
              <a:xfrm>
                <a:off x="-23" y="2571762"/>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0" name="Google Shape;450;p10"/>
              <p:cNvCxnSpPr/>
              <p:nvPr/>
            </p:nvCxnSpPr>
            <p:spPr>
              <a:xfrm>
                <a:off x="-23" y="3000351"/>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10"/>
              <p:cNvCxnSpPr/>
              <p:nvPr/>
            </p:nvCxnSpPr>
            <p:spPr>
              <a:xfrm>
                <a:off x="-23" y="3428941"/>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10"/>
              <p:cNvCxnSpPr/>
              <p:nvPr/>
            </p:nvCxnSpPr>
            <p:spPr>
              <a:xfrm>
                <a:off x="-23" y="385753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3" name="Google Shape;453;p10"/>
              <p:cNvCxnSpPr/>
              <p:nvPr/>
            </p:nvCxnSpPr>
            <p:spPr>
              <a:xfrm>
                <a:off x="-23" y="4286119"/>
                <a:ext cx="9144000" cy="0"/>
              </a:xfrm>
              <a:prstGeom prst="straightConnector1">
                <a:avLst/>
              </a:prstGeom>
              <a:noFill/>
              <a:ln w="9525" cap="flat" cmpd="sng">
                <a:solidFill>
                  <a:schemeClr val="accent4"/>
                </a:solidFill>
                <a:prstDash val="solid"/>
                <a:round/>
                <a:headEnd type="none" w="med" len="med"/>
                <a:tailEnd type="none" w="med" len="med"/>
              </a:ln>
            </p:spPr>
          </p:cxnSp>
        </p:grpSp>
      </p:grpSp>
      <p:sp>
        <p:nvSpPr>
          <p:cNvPr id="454" name="Google Shape;454;p10"/>
          <p:cNvSpPr txBox="1">
            <a:spLocks noGrp="1"/>
          </p:cNvSpPr>
          <p:nvPr>
            <p:ph type="title"/>
          </p:nvPr>
        </p:nvSpPr>
        <p:spPr>
          <a:xfrm>
            <a:off x="5346575" y="1377900"/>
            <a:ext cx="2963400" cy="2387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3200"/>
              <a:buFont typeface="Fredoka One"/>
              <a:buNone/>
              <a:defRPr>
                <a:solidFill>
                  <a:schemeClr val="dk1"/>
                </a:solidFill>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5"/>
        <p:cNvGrpSpPr/>
        <p:nvPr/>
      </p:nvGrpSpPr>
      <p:grpSpPr>
        <a:xfrm>
          <a:off x="0" y="0"/>
          <a:ext cx="0" cy="0"/>
          <a:chOff x="0" y="0"/>
          <a:chExt cx="0" cy="0"/>
        </a:xfrm>
      </p:grpSpPr>
      <p:grpSp>
        <p:nvGrpSpPr>
          <p:cNvPr id="456" name="Google Shape;456;p11"/>
          <p:cNvGrpSpPr/>
          <p:nvPr/>
        </p:nvGrpSpPr>
        <p:grpSpPr>
          <a:xfrm>
            <a:off x="-23" y="-113"/>
            <a:ext cx="9143957" cy="5143800"/>
            <a:chOff x="-23" y="-113"/>
            <a:chExt cx="9143957" cy="5143800"/>
          </a:xfrm>
        </p:grpSpPr>
        <p:grpSp>
          <p:nvGrpSpPr>
            <p:cNvPr id="457" name="Google Shape;457;p11"/>
            <p:cNvGrpSpPr/>
            <p:nvPr/>
          </p:nvGrpSpPr>
          <p:grpSpPr>
            <a:xfrm>
              <a:off x="-23" y="428816"/>
              <a:ext cx="9143957" cy="4285892"/>
              <a:chOff x="1498200" y="758458"/>
              <a:chExt cx="4352400" cy="3626580"/>
            </a:xfrm>
          </p:grpSpPr>
          <p:cxnSp>
            <p:nvCxnSpPr>
              <p:cNvPr id="458" name="Google Shape;458;p11"/>
              <p:cNvCxnSpPr/>
              <p:nvPr/>
            </p:nvCxnSpPr>
            <p:spPr>
              <a:xfrm>
                <a:off x="1498200" y="75845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59" name="Google Shape;459;p11"/>
              <p:cNvCxnSpPr/>
              <p:nvPr/>
            </p:nvCxnSpPr>
            <p:spPr>
              <a:xfrm>
                <a:off x="1498200" y="112111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0" name="Google Shape;460;p11"/>
              <p:cNvCxnSpPr/>
              <p:nvPr/>
            </p:nvCxnSpPr>
            <p:spPr>
              <a:xfrm>
                <a:off x="1498200" y="148377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1" name="Google Shape;461;p11"/>
              <p:cNvCxnSpPr/>
              <p:nvPr/>
            </p:nvCxnSpPr>
            <p:spPr>
              <a:xfrm>
                <a:off x="1498200" y="184643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2" name="Google Shape;462;p11"/>
              <p:cNvCxnSpPr/>
              <p:nvPr/>
            </p:nvCxnSpPr>
            <p:spPr>
              <a:xfrm>
                <a:off x="1498200" y="220909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3" name="Google Shape;463;p11"/>
              <p:cNvCxnSpPr/>
              <p:nvPr/>
            </p:nvCxnSpPr>
            <p:spPr>
              <a:xfrm>
                <a:off x="1498200" y="2571748"/>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4" name="Google Shape;464;p11"/>
              <p:cNvCxnSpPr/>
              <p:nvPr/>
            </p:nvCxnSpPr>
            <p:spPr>
              <a:xfrm>
                <a:off x="1498200" y="2934406"/>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5" name="Google Shape;465;p11"/>
              <p:cNvCxnSpPr/>
              <p:nvPr/>
            </p:nvCxnSpPr>
            <p:spPr>
              <a:xfrm>
                <a:off x="1498200" y="3297064"/>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6" name="Google Shape;466;p11"/>
              <p:cNvCxnSpPr/>
              <p:nvPr/>
            </p:nvCxnSpPr>
            <p:spPr>
              <a:xfrm>
                <a:off x="1498200" y="3659722"/>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7" name="Google Shape;467;p11"/>
              <p:cNvCxnSpPr/>
              <p:nvPr/>
            </p:nvCxnSpPr>
            <p:spPr>
              <a:xfrm>
                <a:off x="1498200" y="4022380"/>
                <a:ext cx="4352400" cy="0"/>
              </a:xfrm>
              <a:prstGeom prst="straightConnector1">
                <a:avLst/>
              </a:prstGeom>
              <a:noFill/>
              <a:ln w="9525" cap="flat" cmpd="sng">
                <a:solidFill>
                  <a:schemeClr val="accent4"/>
                </a:solidFill>
                <a:prstDash val="solid"/>
                <a:round/>
                <a:headEnd type="none" w="med" len="med"/>
                <a:tailEnd type="none" w="med" len="med"/>
              </a:ln>
            </p:spPr>
          </p:cxnSp>
          <p:cxnSp>
            <p:nvCxnSpPr>
              <p:cNvPr id="468" name="Google Shape;468;p11"/>
              <p:cNvCxnSpPr/>
              <p:nvPr/>
            </p:nvCxnSpPr>
            <p:spPr>
              <a:xfrm>
                <a:off x="1498200" y="4385038"/>
                <a:ext cx="4352400" cy="0"/>
              </a:xfrm>
              <a:prstGeom prst="straightConnector1">
                <a:avLst/>
              </a:prstGeom>
              <a:noFill/>
              <a:ln w="9525" cap="flat" cmpd="sng">
                <a:solidFill>
                  <a:schemeClr val="accent4"/>
                </a:solidFill>
                <a:prstDash val="solid"/>
                <a:round/>
                <a:headEnd type="none" w="med" len="med"/>
                <a:tailEnd type="none" w="med" len="med"/>
              </a:ln>
            </p:spPr>
          </p:cxnSp>
        </p:grpSp>
        <p:grpSp>
          <p:nvGrpSpPr>
            <p:cNvPr id="469" name="Google Shape;469;p11"/>
            <p:cNvGrpSpPr/>
            <p:nvPr/>
          </p:nvGrpSpPr>
          <p:grpSpPr>
            <a:xfrm>
              <a:off x="435719" y="-113"/>
              <a:ext cx="8272799" cy="5143800"/>
              <a:chOff x="435719" y="-113"/>
              <a:chExt cx="8272799" cy="5143800"/>
            </a:xfrm>
          </p:grpSpPr>
          <p:cxnSp>
            <p:nvCxnSpPr>
              <p:cNvPr id="470" name="Google Shape;470;p11"/>
              <p:cNvCxnSpPr/>
              <p:nvPr/>
            </p:nvCxnSpPr>
            <p:spPr>
              <a:xfrm rot="5400000">
                <a:off x="265333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1" name="Google Shape;471;p11"/>
              <p:cNvCxnSpPr/>
              <p:nvPr/>
            </p:nvCxnSpPr>
            <p:spPr>
              <a:xfrm rot="5400000">
                <a:off x="2217924"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2" name="Google Shape;472;p11"/>
              <p:cNvCxnSpPr/>
              <p:nvPr/>
            </p:nvCxnSpPr>
            <p:spPr>
              <a:xfrm rot="5400000">
                <a:off x="178251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3" name="Google Shape;473;p11"/>
              <p:cNvCxnSpPr/>
              <p:nvPr/>
            </p:nvCxnSpPr>
            <p:spPr>
              <a:xfrm rot="5400000">
                <a:off x="1347103"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4" name="Google Shape;474;p11"/>
              <p:cNvCxnSpPr/>
              <p:nvPr/>
            </p:nvCxnSpPr>
            <p:spPr>
              <a:xfrm rot="5400000">
                <a:off x="91169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5" name="Google Shape;475;p11"/>
              <p:cNvCxnSpPr/>
              <p:nvPr/>
            </p:nvCxnSpPr>
            <p:spPr>
              <a:xfrm rot="5400000">
                <a:off x="476282"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11"/>
              <p:cNvCxnSpPr/>
              <p:nvPr/>
            </p:nvCxnSpPr>
            <p:spPr>
              <a:xfrm rot="5400000">
                <a:off x="408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11"/>
              <p:cNvCxnSpPr/>
              <p:nvPr/>
            </p:nvCxnSpPr>
            <p:spPr>
              <a:xfrm rot="5400000">
                <a:off x="-394539"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8" name="Google Shape;478;p11"/>
              <p:cNvCxnSpPr/>
              <p:nvPr/>
            </p:nvCxnSpPr>
            <p:spPr>
              <a:xfrm rot="5400000">
                <a:off x="-82995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79" name="Google Shape;479;p11"/>
              <p:cNvCxnSpPr/>
              <p:nvPr/>
            </p:nvCxnSpPr>
            <p:spPr>
              <a:xfrm rot="5400000">
                <a:off x="-1265360"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11"/>
              <p:cNvCxnSpPr/>
              <p:nvPr/>
            </p:nvCxnSpPr>
            <p:spPr>
              <a:xfrm rot="5400000">
                <a:off x="-170077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11"/>
              <p:cNvCxnSpPr/>
              <p:nvPr/>
            </p:nvCxnSpPr>
            <p:spPr>
              <a:xfrm rot="5400000">
                <a:off x="-2136181"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2" name="Google Shape;482;p11"/>
              <p:cNvCxnSpPr/>
              <p:nvPr/>
            </p:nvCxnSpPr>
            <p:spPr>
              <a:xfrm rot="5400000">
                <a:off x="613661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3" name="Google Shape;483;p11"/>
              <p:cNvCxnSpPr/>
              <p:nvPr/>
            </p:nvCxnSpPr>
            <p:spPr>
              <a:xfrm rot="5400000">
                <a:off x="5701208"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4" name="Google Shape;484;p11"/>
              <p:cNvCxnSpPr/>
              <p:nvPr/>
            </p:nvCxnSpPr>
            <p:spPr>
              <a:xfrm rot="5400000">
                <a:off x="526579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5" name="Google Shape;485;p11"/>
              <p:cNvCxnSpPr/>
              <p:nvPr/>
            </p:nvCxnSpPr>
            <p:spPr>
              <a:xfrm rot="5400000">
                <a:off x="4830387"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11"/>
              <p:cNvCxnSpPr/>
              <p:nvPr/>
            </p:nvCxnSpPr>
            <p:spPr>
              <a:xfrm rot="5400000">
                <a:off x="439497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11"/>
              <p:cNvCxnSpPr/>
              <p:nvPr/>
            </p:nvCxnSpPr>
            <p:spPr>
              <a:xfrm rot="5400000">
                <a:off x="3959566"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11"/>
              <p:cNvCxnSpPr/>
              <p:nvPr/>
            </p:nvCxnSpPr>
            <p:spPr>
              <a:xfrm rot="5400000">
                <a:off x="3524155" y="2571787"/>
                <a:ext cx="5143800" cy="0"/>
              </a:xfrm>
              <a:prstGeom prst="straightConnector1">
                <a:avLst/>
              </a:prstGeom>
              <a:noFill/>
              <a:ln w="9525" cap="flat" cmpd="sng">
                <a:solidFill>
                  <a:schemeClr val="accent4"/>
                </a:solidFill>
                <a:prstDash val="solid"/>
                <a:round/>
                <a:headEnd type="none" w="med" len="med"/>
                <a:tailEnd type="none" w="med" len="med"/>
              </a:ln>
            </p:spPr>
          </p:cxnSp>
          <p:cxnSp>
            <p:nvCxnSpPr>
              <p:cNvPr id="489" name="Google Shape;489;p11"/>
              <p:cNvCxnSpPr/>
              <p:nvPr/>
            </p:nvCxnSpPr>
            <p:spPr>
              <a:xfrm rot="5400000">
                <a:off x="3088745" y="2571787"/>
                <a:ext cx="5143800" cy="0"/>
              </a:xfrm>
              <a:prstGeom prst="straightConnector1">
                <a:avLst/>
              </a:prstGeom>
              <a:noFill/>
              <a:ln w="9525" cap="flat" cmpd="sng">
                <a:solidFill>
                  <a:schemeClr val="accent4"/>
                </a:solidFill>
                <a:prstDash val="solid"/>
                <a:round/>
                <a:headEnd type="none" w="med" len="med"/>
                <a:tailEnd type="none" w="med" len="med"/>
              </a:ln>
            </p:spPr>
          </p:cxnSp>
        </p:grpSp>
      </p:grpSp>
      <p:sp>
        <p:nvSpPr>
          <p:cNvPr id="490" name="Google Shape;490;p11"/>
          <p:cNvSpPr txBox="1">
            <a:spLocks noGrp="1"/>
          </p:cNvSpPr>
          <p:nvPr>
            <p:ph type="title" hasCustomPrompt="1"/>
          </p:nvPr>
        </p:nvSpPr>
        <p:spPr>
          <a:xfrm>
            <a:off x="1095213" y="1612069"/>
            <a:ext cx="69537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91" name="Google Shape;491;p11"/>
          <p:cNvSpPr txBox="1">
            <a:spLocks noGrp="1"/>
          </p:cNvSpPr>
          <p:nvPr>
            <p:ph type="subTitle" idx="1"/>
          </p:nvPr>
        </p:nvSpPr>
        <p:spPr>
          <a:xfrm flipH="1">
            <a:off x="1095088" y="2982200"/>
            <a:ext cx="69537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492" name="Google Shape;492;p11"/>
          <p:cNvSpPr/>
          <p:nvPr/>
        </p:nvSpPr>
        <p:spPr>
          <a:xfrm rot="5400000">
            <a:off x="8718750" y="4508525"/>
            <a:ext cx="325200" cy="525300"/>
          </a:xfrm>
          <a:prstGeom prst="round2SameRect">
            <a:avLst>
              <a:gd name="adj1" fmla="val 0"/>
              <a:gd name="adj2" fmla="val 1618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txBox="1">
            <a:spLocks noGrp="1"/>
          </p:cNvSpPr>
          <p:nvPr>
            <p:ph type="sldNum" idx="12"/>
          </p:nvPr>
        </p:nvSpPr>
        <p:spPr>
          <a:xfrm>
            <a:off x="8618700" y="4608575"/>
            <a:ext cx="444900" cy="325200"/>
          </a:xfrm>
          <a:prstGeom prst="rect">
            <a:avLst/>
          </a:prstGeom>
          <a:noFill/>
          <a:ln>
            <a:noFill/>
          </a:ln>
        </p:spPr>
        <p:txBody>
          <a:bodyPr spcFirstLastPara="1" wrap="square" lIns="91425" tIns="91425" rIns="91425" bIns="91425" anchor="ctr" anchorCtr="0">
            <a:noAutofit/>
          </a:bodyPr>
          <a:lstStyle>
            <a:lvl1pPr lvl="0" algn="ctr" rtl="0">
              <a:buNone/>
              <a:defRPr sz="900">
                <a:solidFill>
                  <a:schemeClr val="dk1"/>
                </a:solidFill>
                <a:latin typeface="Chivo Black"/>
                <a:ea typeface="Chivo Black"/>
                <a:cs typeface="Chivo Black"/>
                <a:sym typeface="Chivo Black"/>
              </a:defRPr>
            </a:lvl1pPr>
            <a:lvl2pPr lvl="1" algn="ctr" rtl="0">
              <a:buNone/>
              <a:defRPr sz="900">
                <a:solidFill>
                  <a:schemeClr val="dk1"/>
                </a:solidFill>
                <a:latin typeface="Chivo Black"/>
                <a:ea typeface="Chivo Black"/>
                <a:cs typeface="Chivo Black"/>
                <a:sym typeface="Chivo Black"/>
              </a:defRPr>
            </a:lvl2pPr>
            <a:lvl3pPr lvl="2" algn="ctr" rtl="0">
              <a:buNone/>
              <a:defRPr sz="900">
                <a:solidFill>
                  <a:schemeClr val="dk1"/>
                </a:solidFill>
                <a:latin typeface="Chivo Black"/>
                <a:ea typeface="Chivo Black"/>
                <a:cs typeface="Chivo Black"/>
                <a:sym typeface="Chivo Black"/>
              </a:defRPr>
            </a:lvl3pPr>
            <a:lvl4pPr lvl="3" algn="ctr" rtl="0">
              <a:buNone/>
              <a:defRPr sz="900">
                <a:solidFill>
                  <a:schemeClr val="dk1"/>
                </a:solidFill>
                <a:latin typeface="Chivo Black"/>
                <a:ea typeface="Chivo Black"/>
                <a:cs typeface="Chivo Black"/>
                <a:sym typeface="Chivo Black"/>
              </a:defRPr>
            </a:lvl4pPr>
            <a:lvl5pPr lvl="4" algn="ctr" rtl="0">
              <a:buNone/>
              <a:defRPr sz="900">
                <a:solidFill>
                  <a:schemeClr val="dk1"/>
                </a:solidFill>
                <a:latin typeface="Chivo Black"/>
                <a:ea typeface="Chivo Black"/>
                <a:cs typeface="Chivo Black"/>
                <a:sym typeface="Chivo Black"/>
              </a:defRPr>
            </a:lvl5pPr>
            <a:lvl6pPr lvl="5" algn="ctr" rtl="0">
              <a:buNone/>
              <a:defRPr sz="900">
                <a:solidFill>
                  <a:schemeClr val="dk1"/>
                </a:solidFill>
                <a:latin typeface="Chivo Black"/>
                <a:ea typeface="Chivo Black"/>
                <a:cs typeface="Chivo Black"/>
                <a:sym typeface="Chivo Black"/>
              </a:defRPr>
            </a:lvl6pPr>
            <a:lvl7pPr lvl="6" algn="ctr" rtl="0">
              <a:buNone/>
              <a:defRPr sz="900">
                <a:solidFill>
                  <a:schemeClr val="dk1"/>
                </a:solidFill>
                <a:latin typeface="Chivo Black"/>
                <a:ea typeface="Chivo Black"/>
                <a:cs typeface="Chivo Black"/>
                <a:sym typeface="Chivo Black"/>
              </a:defRPr>
            </a:lvl7pPr>
            <a:lvl8pPr lvl="7" algn="ctr" rtl="0">
              <a:buNone/>
              <a:defRPr sz="900">
                <a:solidFill>
                  <a:schemeClr val="dk1"/>
                </a:solidFill>
                <a:latin typeface="Chivo Black"/>
                <a:ea typeface="Chivo Black"/>
                <a:cs typeface="Chivo Black"/>
                <a:sym typeface="Chivo Black"/>
              </a:defRPr>
            </a:lvl8pPr>
            <a:lvl9pPr lvl="8" algn="ctr" rtl="0">
              <a:buNone/>
              <a:defRPr sz="900">
                <a:solidFill>
                  <a:schemeClr val="dk1"/>
                </a:solidFill>
                <a:latin typeface="Chivo Black"/>
                <a:ea typeface="Chivo Black"/>
                <a:cs typeface="Chivo Black"/>
                <a:sym typeface="Chivo Black"/>
              </a:defRPr>
            </a:lvl9pPr>
          </a:lstStyle>
          <a:p>
            <a:pPr marL="0" lvl="0" indent="0" algn="ctr" rtl="0">
              <a:spcBef>
                <a:spcPts val="0"/>
              </a:spcBef>
              <a:spcAft>
                <a:spcPts val="0"/>
              </a:spcAft>
              <a:buNone/>
            </a:pPr>
            <a:fld id="{00000000-1234-1234-1234-123412341234}" type="slidenum">
              <a:rPr lang="en"/>
              <a:t>‹#›</a:t>
            </a:fld>
            <a:endParaRPr/>
          </a:p>
        </p:txBody>
      </p:sp>
      <p:grpSp>
        <p:nvGrpSpPr>
          <p:cNvPr id="494" name="Google Shape;494;p11"/>
          <p:cNvGrpSpPr/>
          <p:nvPr/>
        </p:nvGrpSpPr>
        <p:grpSpPr>
          <a:xfrm>
            <a:off x="8555744" y="889321"/>
            <a:ext cx="657000" cy="657000"/>
            <a:chOff x="5613707" y="890350"/>
            <a:chExt cx="657000" cy="657000"/>
          </a:xfrm>
        </p:grpSpPr>
        <p:sp>
          <p:nvSpPr>
            <p:cNvPr id="495" name="Google Shape;495;p11"/>
            <p:cNvSpPr/>
            <p:nvPr/>
          </p:nvSpPr>
          <p:spPr>
            <a:xfrm>
              <a:off x="5613707" y="890350"/>
              <a:ext cx="657000" cy="657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848267" y="1081469"/>
              <a:ext cx="189652" cy="274141"/>
            </a:xfrm>
            <a:custGeom>
              <a:avLst/>
              <a:gdLst/>
              <a:ahLst/>
              <a:cxnLst/>
              <a:rect l="l" t="t" r="r" b="b"/>
              <a:pathLst>
                <a:path w="9183" h="13274" extrusionOk="0">
                  <a:moveTo>
                    <a:pt x="4570" y="0"/>
                  </a:moveTo>
                  <a:cubicBezTo>
                    <a:pt x="2046" y="0"/>
                    <a:pt x="0" y="2046"/>
                    <a:pt x="0" y="4570"/>
                  </a:cubicBezTo>
                  <a:cubicBezTo>
                    <a:pt x="0" y="9575"/>
                    <a:pt x="4570" y="13274"/>
                    <a:pt x="4570" y="13274"/>
                  </a:cubicBezTo>
                  <a:cubicBezTo>
                    <a:pt x="4570" y="13274"/>
                    <a:pt x="9183" y="9966"/>
                    <a:pt x="9183" y="4570"/>
                  </a:cubicBezTo>
                  <a:cubicBezTo>
                    <a:pt x="9183" y="2046"/>
                    <a:pt x="7138" y="0"/>
                    <a:pt x="4570" y="0"/>
                  </a:cubicBezTo>
                  <a:close/>
                  <a:moveTo>
                    <a:pt x="4570" y="7616"/>
                  </a:moveTo>
                  <a:cubicBezTo>
                    <a:pt x="1872" y="7616"/>
                    <a:pt x="523" y="4352"/>
                    <a:pt x="2437" y="2437"/>
                  </a:cubicBezTo>
                  <a:cubicBezTo>
                    <a:pt x="4352" y="523"/>
                    <a:pt x="7616" y="1872"/>
                    <a:pt x="7616" y="4570"/>
                  </a:cubicBezTo>
                  <a:cubicBezTo>
                    <a:pt x="7616" y="6267"/>
                    <a:pt x="6267" y="7616"/>
                    <a:pt x="4570" y="7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11"/>
          <p:cNvGrpSpPr/>
          <p:nvPr/>
        </p:nvGrpSpPr>
        <p:grpSpPr>
          <a:xfrm>
            <a:off x="-109700" y="4608575"/>
            <a:ext cx="1744800" cy="408900"/>
            <a:chOff x="7162600" y="2495276"/>
            <a:chExt cx="1744800" cy="408900"/>
          </a:xfrm>
        </p:grpSpPr>
        <p:sp>
          <p:nvSpPr>
            <p:cNvPr id="498" name="Google Shape;498;p11"/>
            <p:cNvSpPr/>
            <p:nvPr/>
          </p:nvSpPr>
          <p:spPr>
            <a:xfrm>
              <a:off x="7162600" y="2495276"/>
              <a:ext cx="1744800" cy="408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11"/>
            <p:cNvGrpSpPr/>
            <p:nvPr/>
          </p:nvGrpSpPr>
          <p:grpSpPr>
            <a:xfrm>
              <a:off x="7250338" y="2565340"/>
              <a:ext cx="1569301" cy="268772"/>
              <a:chOff x="7225788" y="2625128"/>
              <a:chExt cx="1569301" cy="268772"/>
            </a:xfrm>
          </p:grpSpPr>
          <p:sp>
            <p:nvSpPr>
              <p:cNvPr id="500" name="Google Shape;500;p11"/>
              <p:cNvSpPr/>
              <p:nvPr/>
            </p:nvSpPr>
            <p:spPr>
              <a:xfrm>
                <a:off x="7225788" y="2625128"/>
                <a:ext cx="268751" cy="268772"/>
              </a:xfrm>
              <a:custGeom>
                <a:avLst/>
                <a:gdLst/>
                <a:ahLst/>
                <a:cxnLst/>
                <a:rect l="l" t="t" r="r" b="b"/>
                <a:pathLst>
                  <a:path w="13013" h="13014" extrusionOk="0">
                    <a:moveTo>
                      <a:pt x="6485" y="1"/>
                    </a:moveTo>
                    <a:cubicBezTo>
                      <a:pt x="2916" y="1"/>
                      <a:pt x="0" y="2917"/>
                      <a:pt x="0" y="6529"/>
                    </a:cubicBezTo>
                    <a:cubicBezTo>
                      <a:pt x="0" y="10141"/>
                      <a:pt x="2916" y="13013"/>
                      <a:pt x="6485" y="13013"/>
                    </a:cubicBezTo>
                    <a:cubicBezTo>
                      <a:pt x="10097" y="13013"/>
                      <a:pt x="13013" y="10141"/>
                      <a:pt x="13013" y="6529"/>
                    </a:cubicBezTo>
                    <a:cubicBezTo>
                      <a:pt x="13013" y="2917"/>
                      <a:pt x="10097" y="1"/>
                      <a:pt x="6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7639230" y="2819282"/>
                <a:ext cx="842188" cy="21"/>
              </a:xfrm>
              <a:custGeom>
                <a:avLst/>
                <a:gdLst/>
                <a:ahLst/>
                <a:cxnLst/>
                <a:rect l="l" t="t" r="r" b="b"/>
                <a:pathLst>
                  <a:path w="40779" h="1" fill="none" extrusionOk="0">
                    <a:moveTo>
                      <a:pt x="0" y="0"/>
                    </a:moveTo>
                    <a:lnTo>
                      <a:pt x="40778"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7639230" y="2705136"/>
                <a:ext cx="1155858" cy="21"/>
              </a:xfrm>
              <a:custGeom>
                <a:avLst/>
                <a:gdLst/>
                <a:ahLst/>
                <a:cxnLst/>
                <a:rect l="l" t="t" r="r" b="b"/>
                <a:pathLst>
                  <a:path w="55967" h="1" fill="none" extrusionOk="0">
                    <a:moveTo>
                      <a:pt x="0" y="0"/>
                    </a:moveTo>
                    <a:lnTo>
                      <a:pt x="55966"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7305775" y="2662881"/>
                <a:ext cx="97996" cy="97087"/>
              </a:xfrm>
              <a:custGeom>
                <a:avLst/>
                <a:gdLst/>
                <a:ahLst/>
                <a:cxnLst/>
                <a:rect l="l" t="t" r="r" b="b"/>
                <a:pathLst>
                  <a:path w="4745" h="4701" extrusionOk="0">
                    <a:moveTo>
                      <a:pt x="4744" y="2699"/>
                    </a:moveTo>
                    <a:cubicBezTo>
                      <a:pt x="4744" y="915"/>
                      <a:pt x="2568" y="1"/>
                      <a:pt x="1306" y="1263"/>
                    </a:cubicBezTo>
                    <a:cubicBezTo>
                      <a:pt x="0" y="2525"/>
                      <a:pt x="914" y="4701"/>
                      <a:pt x="2699" y="4701"/>
                    </a:cubicBezTo>
                    <a:cubicBezTo>
                      <a:pt x="3830" y="4701"/>
                      <a:pt x="4744" y="3830"/>
                      <a:pt x="4744" y="26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7294086" y="2749167"/>
                <a:ext cx="135749" cy="91697"/>
              </a:xfrm>
              <a:custGeom>
                <a:avLst/>
                <a:gdLst/>
                <a:ahLst/>
                <a:cxnLst/>
                <a:rect l="l" t="t" r="r" b="b"/>
                <a:pathLst>
                  <a:path w="6573" h="4440" extrusionOk="0">
                    <a:moveTo>
                      <a:pt x="6572" y="3308"/>
                    </a:moveTo>
                    <a:lnTo>
                      <a:pt x="6572" y="3352"/>
                    </a:lnTo>
                    <a:cubicBezTo>
                      <a:pt x="4527" y="4440"/>
                      <a:pt x="2046" y="4440"/>
                      <a:pt x="1" y="3352"/>
                    </a:cubicBezTo>
                    <a:lnTo>
                      <a:pt x="1" y="3308"/>
                    </a:lnTo>
                    <a:cubicBezTo>
                      <a:pt x="1" y="1480"/>
                      <a:pt x="1480" y="1"/>
                      <a:pt x="3265" y="1"/>
                    </a:cubicBezTo>
                    <a:cubicBezTo>
                      <a:pt x="5092" y="1"/>
                      <a:pt x="6572" y="1480"/>
                      <a:pt x="6572" y="3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 name="Google Shape;505;p11"/>
          <p:cNvGrpSpPr/>
          <p:nvPr/>
        </p:nvGrpSpPr>
        <p:grpSpPr>
          <a:xfrm>
            <a:off x="8043136" y="110633"/>
            <a:ext cx="1210554" cy="657597"/>
            <a:chOff x="6181250" y="3374875"/>
            <a:chExt cx="1110600" cy="603300"/>
          </a:xfrm>
        </p:grpSpPr>
        <p:sp>
          <p:nvSpPr>
            <p:cNvPr id="506" name="Google Shape;506;p11"/>
            <p:cNvSpPr/>
            <p:nvPr/>
          </p:nvSpPr>
          <p:spPr>
            <a:xfrm>
              <a:off x="6181250" y="3374875"/>
              <a:ext cx="1110600" cy="603300"/>
            </a:xfrm>
            <a:prstGeom prst="roundRect">
              <a:avLst>
                <a:gd name="adj" fmla="val 1057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11"/>
            <p:cNvGrpSpPr/>
            <p:nvPr/>
          </p:nvGrpSpPr>
          <p:grpSpPr>
            <a:xfrm>
              <a:off x="6282863" y="3467288"/>
              <a:ext cx="907375" cy="418475"/>
              <a:chOff x="6284975" y="3461325"/>
              <a:chExt cx="907375" cy="418475"/>
            </a:xfrm>
          </p:grpSpPr>
          <p:sp>
            <p:nvSpPr>
              <p:cNvPr id="508" name="Google Shape;508;p11"/>
              <p:cNvSpPr/>
              <p:nvPr/>
            </p:nvSpPr>
            <p:spPr>
              <a:xfrm>
                <a:off x="6284975" y="3636375"/>
                <a:ext cx="907375" cy="243425"/>
              </a:xfrm>
              <a:custGeom>
                <a:avLst/>
                <a:gdLst/>
                <a:ahLst/>
                <a:cxnLst/>
                <a:rect l="l" t="t" r="r" b="b"/>
                <a:pathLst>
                  <a:path w="36295" h="9737" extrusionOk="0">
                    <a:moveTo>
                      <a:pt x="14833" y="1"/>
                    </a:moveTo>
                    <a:cubicBezTo>
                      <a:pt x="12761" y="1"/>
                      <a:pt x="11808" y="2404"/>
                      <a:pt x="10897" y="4724"/>
                    </a:cubicBezTo>
                    <a:cubicBezTo>
                      <a:pt x="10068" y="6795"/>
                      <a:pt x="9240" y="8950"/>
                      <a:pt x="7665" y="8950"/>
                    </a:cubicBezTo>
                    <a:cubicBezTo>
                      <a:pt x="6091" y="8950"/>
                      <a:pt x="5345" y="7790"/>
                      <a:pt x="4434" y="6422"/>
                    </a:cubicBezTo>
                    <a:cubicBezTo>
                      <a:pt x="3564" y="5097"/>
                      <a:pt x="2528" y="3564"/>
                      <a:pt x="539" y="3564"/>
                    </a:cubicBezTo>
                    <a:cubicBezTo>
                      <a:pt x="1" y="3564"/>
                      <a:pt x="1" y="4351"/>
                      <a:pt x="539" y="4351"/>
                    </a:cubicBezTo>
                    <a:cubicBezTo>
                      <a:pt x="2114" y="4351"/>
                      <a:pt x="2859" y="5511"/>
                      <a:pt x="3771" y="6878"/>
                    </a:cubicBezTo>
                    <a:cubicBezTo>
                      <a:pt x="4682" y="8204"/>
                      <a:pt x="5635" y="9737"/>
                      <a:pt x="7665" y="9737"/>
                    </a:cubicBezTo>
                    <a:cubicBezTo>
                      <a:pt x="9737" y="9737"/>
                      <a:pt x="10690" y="7334"/>
                      <a:pt x="11643" y="5014"/>
                    </a:cubicBezTo>
                    <a:cubicBezTo>
                      <a:pt x="12471" y="2942"/>
                      <a:pt x="13300" y="788"/>
                      <a:pt x="14833" y="788"/>
                    </a:cubicBezTo>
                    <a:cubicBezTo>
                      <a:pt x="16366" y="788"/>
                      <a:pt x="17194" y="2942"/>
                      <a:pt x="18023" y="5014"/>
                    </a:cubicBezTo>
                    <a:cubicBezTo>
                      <a:pt x="18976" y="7334"/>
                      <a:pt x="20012" y="9737"/>
                      <a:pt x="22000" y="9737"/>
                    </a:cubicBezTo>
                    <a:cubicBezTo>
                      <a:pt x="23989" y="9737"/>
                      <a:pt x="25025" y="8411"/>
                      <a:pt x="25895" y="7292"/>
                    </a:cubicBezTo>
                    <a:cubicBezTo>
                      <a:pt x="26724" y="6215"/>
                      <a:pt x="27511" y="5179"/>
                      <a:pt x="29127" y="5179"/>
                    </a:cubicBezTo>
                    <a:cubicBezTo>
                      <a:pt x="30784" y="5179"/>
                      <a:pt x="31612" y="5925"/>
                      <a:pt x="32441" y="6630"/>
                    </a:cubicBezTo>
                    <a:cubicBezTo>
                      <a:pt x="33270" y="7375"/>
                      <a:pt x="34181" y="8162"/>
                      <a:pt x="35838" y="8287"/>
                    </a:cubicBezTo>
                    <a:cubicBezTo>
                      <a:pt x="36087" y="8287"/>
                      <a:pt x="36294" y="8121"/>
                      <a:pt x="36294" y="7872"/>
                    </a:cubicBezTo>
                    <a:cubicBezTo>
                      <a:pt x="36294" y="7665"/>
                      <a:pt x="36128" y="7500"/>
                      <a:pt x="35921" y="7500"/>
                    </a:cubicBezTo>
                    <a:cubicBezTo>
                      <a:pt x="34513" y="7375"/>
                      <a:pt x="33767" y="6712"/>
                      <a:pt x="32980" y="6049"/>
                    </a:cubicBezTo>
                    <a:cubicBezTo>
                      <a:pt x="32068" y="5262"/>
                      <a:pt x="31115" y="4351"/>
                      <a:pt x="29127" y="4351"/>
                    </a:cubicBezTo>
                    <a:cubicBezTo>
                      <a:pt x="27138" y="4351"/>
                      <a:pt x="26102" y="5718"/>
                      <a:pt x="25232" y="6795"/>
                    </a:cubicBezTo>
                    <a:cubicBezTo>
                      <a:pt x="24403" y="7914"/>
                      <a:pt x="23492" y="8950"/>
                      <a:pt x="22000" y="8950"/>
                    </a:cubicBezTo>
                    <a:cubicBezTo>
                      <a:pt x="20467" y="8950"/>
                      <a:pt x="19597" y="6795"/>
                      <a:pt x="18769" y="4724"/>
                    </a:cubicBezTo>
                    <a:cubicBezTo>
                      <a:pt x="17857" y="2404"/>
                      <a:pt x="16904"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6604000" y="3600125"/>
                <a:ext cx="109800" cy="109825"/>
              </a:xfrm>
              <a:custGeom>
                <a:avLst/>
                <a:gdLst/>
                <a:ahLst/>
                <a:cxnLst/>
                <a:rect l="l" t="t" r="r" b="b"/>
                <a:pathLst>
                  <a:path w="4392" h="4393" extrusionOk="0">
                    <a:moveTo>
                      <a:pt x="2196" y="0"/>
                    </a:moveTo>
                    <a:cubicBezTo>
                      <a:pt x="995" y="0"/>
                      <a:pt x="0" y="995"/>
                      <a:pt x="0" y="2196"/>
                    </a:cubicBezTo>
                    <a:cubicBezTo>
                      <a:pt x="0" y="3439"/>
                      <a:pt x="995" y="4392"/>
                      <a:pt x="2196" y="4392"/>
                    </a:cubicBezTo>
                    <a:cubicBezTo>
                      <a:pt x="3439" y="4392"/>
                      <a:pt x="4392" y="3439"/>
                      <a:pt x="4392" y="2196"/>
                    </a:cubicBezTo>
                    <a:cubicBezTo>
                      <a:pt x="4392" y="995"/>
                      <a:pt x="3439"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6284975" y="3461325"/>
                <a:ext cx="216500" cy="49750"/>
              </a:xfrm>
              <a:custGeom>
                <a:avLst/>
                <a:gdLst/>
                <a:ahLst/>
                <a:cxnLst/>
                <a:rect l="l" t="t" r="r" b="b"/>
                <a:pathLst>
                  <a:path w="8660" h="1990" extrusionOk="0">
                    <a:moveTo>
                      <a:pt x="995" y="1"/>
                    </a:moveTo>
                    <a:cubicBezTo>
                      <a:pt x="457" y="1"/>
                      <a:pt x="1" y="415"/>
                      <a:pt x="1" y="995"/>
                    </a:cubicBezTo>
                    <a:cubicBezTo>
                      <a:pt x="1" y="1534"/>
                      <a:pt x="457" y="1989"/>
                      <a:pt x="995" y="1989"/>
                    </a:cubicBezTo>
                    <a:lnTo>
                      <a:pt x="7666" y="1989"/>
                    </a:lnTo>
                    <a:cubicBezTo>
                      <a:pt x="8204" y="1989"/>
                      <a:pt x="8660" y="1534"/>
                      <a:pt x="8660" y="995"/>
                    </a:cubicBezTo>
                    <a:cubicBezTo>
                      <a:pt x="8660" y="415"/>
                      <a:pt x="8246" y="1"/>
                      <a:pt x="7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 name="Google Shape;511;p11"/>
          <p:cNvGrpSpPr/>
          <p:nvPr/>
        </p:nvGrpSpPr>
        <p:grpSpPr>
          <a:xfrm>
            <a:off x="-109700" y="244750"/>
            <a:ext cx="1275300" cy="701100"/>
            <a:chOff x="6501375" y="456775"/>
            <a:chExt cx="1275300" cy="701100"/>
          </a:xfrm>
        </p:grpSpPr>
        <p:sp>
          <p:nvSpPr>
            <p:cNvPr id="512" name="Google Shape;512;p11"/>
            <p:cNvSpPr/>
            <p:nvPr/>
          </p:nvSpPr>
          <p:spPr>
            <a:xfrm>
              <a:off x="6501375" y="456775"/>
              <a:ext cx="1275300" cy="701100"/>
            </a:xfrm>
            <a:prstGeom prst="roundRect">
              <a:avLst>
                <a:gd name="adj" fmla="val 1161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6866284" y="553237"/>
              <a:ext cx="546486" cy="508175"/>
            </a:xfrm>
            <a:custGeom>
              <a:avLst/>
              <a:gdLst/>
              <a:ahLst/>
              <a:cxnLst/>
              <a:rect l="l" t="t" r="r" b="b"/>
              <a:pathLst>
                <a:path w="26461" h="24606" extrusionOk="0">
                  <a:moveTo>
                    <a:pt x="13250" y="0"/>
                  </a:moveTo>
                  <a:cubicBezTo>
                    <a:pt x="12598" y="0"/>
                    <a:pt x="11937" y="53"/>
                    <a:pt x="11272" y="161"/>
                  </a:cubicBezTo>
                  <a:cubicBezTo>
                    <a:pt x="4526" y="1249"/>
                    <a:pt x="0" y="7602"/>
                    <a:pt x="1088" y="14304"/>
                  </a:cubicBezTo>
                  <a:cubicBezTo>
                    <a:pt x="2067" y="20337"/>
                    <a:pt x="7277" y="24606"/>
                    <a:pt x="13195" y="24606"/>
                  </a:cubicBezTo>
                  <a:cubicBezTo>
                    <a:pt x="13853" y="24606"/>
                    <a:pt x="14519" y="24553"/>
                    <a:pt x="15188" y="24445"/>
                  </a:cubicBezTo>
                  <a:cubicBezTo>
                    <a:pt x="21891" y="23357"/>
                    <a:pt x="26460" y="17046"/>
                    <a:pt x="25372" y="10344"/>
                  </a:cubicBezTo>
                  <a:cubicBezTo>
                    <a:pt x="24392" y="4307"/>
                    <a:pt x="19175" y="0"/>
                    <a:pt x="1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7069402" y="682388"/>
              <a:ext cx="192357" cy="249875"/>
            </a:xfrm>
            <a:custGeom>
              <a:avLst/>
              <a:gdLst/>
              <a:ahLst/>
              <a:cxnLst/>
              <a:rect l="l" t="t" r="r" b="b"/>
              <a:pathLst>
                <a:path w="9314" h="12099" extrusionOk="0">
                  <a:moveTo>
                    <a:pt x="1" y="0"/>
                  </a:moveTo>
                  <a:lnTo>
                    <a:pt x="1" y="12099"/>
                  </a:lnTo>
                  <a:lnTo>
                    <a:pt x="9314" y="605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1"/>
          <p:cNvGrpSpPr/>
          <p:nvPr/>
        </p:nvGrpSpPr>
        <p:grpSpPr>
          <a:xfrm>
            <a:off x="-109699" y="1046625"/>
            <a:ext cx="732047" cy="342389"/>
            <a:chOff x="1230368" y="3277995"/>
            <a:chExt cx="706200" cy="330300"/>
          </a:xfrm>
        </p:grpSpPr>
        <p:sp>
          <p:nvSpPr>
            <p:cNvPr id="516" name="Google Shape;516;p11"/>
            <p:cNvSpPr/>
            <p:nvPr/>
          </p:nvSpPr>
          <p:spPr>
            <a:xfrm>
              <a:off x="1230368" y="3277995"/>
              <a:ext cx="706200" cy="330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1621900" y="3312113"/>
              <a:ext cx="262075" cy="262075"/>
            </a:xfrm>
            <a:custGeom>
              <a:avLst/>
              <a:gdLst/>
              <a:ahLst/>
              <a:cxnLst/>
              <a:rect l="l" t="t" r="r" b="b"/>
              <a:pathLst>
                <a:path w="10483" h="10483" extrusionOk="0">
                  <a:moveTo>
                    <a:pt x="10483" y="5262"/>
                  </a:moveTo>
                  <a:cubicBezTo>
                    <a:pt x="10483" y="8121"/>
                    <a:pt x="8121" y="10483"/>
                    <a:pt x="5221" y="10483"/>
                  </a:cubicBezTo>
                  <a:cubicBezTo>
                    <a:pt x="2362" y="10483"/>
                    <a:pt x="1" y="8121"/>
                    <a:pt x="1" y="5262"/>
                  </a:cubicBezTo>
                  <a:cubicBezTo>
                    <a:pt x="1" y="2362"/>
                    <a:pt x="2362" y="1"/>
                    <a:pt x="5221" y="1"/>
                  </a:cubicBezTo>
                  <a:cubicBezTo>
                    <a:pt x="8121" y="1"/>
                    <a:pt x="10483" y="2362"/>
                    <a:pt x="10483" y="5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Chivo Black"/>
              <a:buNone/>
              <a:defRPr sz="3500">
                <a:solidFill>
                  <a:schemeClr val="lt1"/>
                </a:solidFill>
                <a:latin typeface="Chivo Black"/>
                <a:ea typeface="Chivo Black"/>
                <a:cs typeface="Chivo Black"/>
                <a:sym typeface="Chivo Black"/>
              </a:defRPr>
            </a:lvl1pPr>
            <a:lvl2pPr lvl="1"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3500"/>
              <a:buFont typeface="Fredoka One"/>
              <a:buNone/>
              <a:defRPr sz="3500">
                <a:solidFill>
                  <a:schemeClr val="lt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1pPr>
            <a:lvl2pPr marL="914400" lvl="1"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2pPr>
            <a:lvl3pPr marL="1371600" lvl="2"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3pPr>
            <a:lvl4pPr marL="1828800" lvl="3"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4pPr>
            <a:lvl5pPr marL="2286000" lvl="4"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5pPr>
            <a:lvl6pPr marL="2743200" lvl="5"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6pPr>
            <a:lvl7pPr marL="3200400" lvl="6"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7pPr>
            <a:lvl8pPr marL="3657600" lvl="7"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8pPr>
            <a:lvl9pPr marL="4114800" lvl="8" indent="-330200">
              <a:lnSpc>
                <a:spcPct val="100000"/>
              </a:lnSpc>
              <a:spcBef>
                <a:spcPts val="0"/>
              </a:spcBef>
              <a:spcAft>
                <a:spcPts val="0"/>
              </a:spcAft>
              <a:buClr>
                <a:schemeClr val="lt1"/>
              </a:buClr>
              <a:buSzPts val="1600"/>
              <a:buFont typeface="Chivo"/>
              <a:buChar char="■"/>
              <a:defRPr sz="1600">
                <a:solidFill>
                  <a:schemeClr val="lt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72"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00" name="Google Shape;1300;p31"/>
          <p:cNvGrpSpPr/>
          <p:nvPr/>
        </p:nvGrpSpPr>
        <p:grpSpPr>
          <a:xfrm>
            <a:off x="0" y="-150"/>
            <a:ext cx="9143957" cy="5143800"/>
            <a:chOff x="-23" y="-113"/>
            <a:chExt cx="9143957" cy="5143800"/>
          </a:xfrm>
        </p:grpSpPr>
        <p:grpSp>
          <p:nvGrpSpPr>
            <p:cNvPr id="1301" name="Google Shape;1301;p31"/>
            <p:cNvGrpSpPr/>
            <p:nvPr/>
          </p:nvGrpSpPr>
          <p:grpSpPr>
            <a:xfrm>
              <a:off x="-23" y="428816"/>
              <a:ext cx="9143957" cy="4285892"/>
              <a:chOff x="1498200" y="758458"/>
              <a:chExt cx="4352400" cy="3626580"/>
            </a:xfrm>
          </p:grpSpPr>
          <p:cxnSp>
            <p:nvCxnSpPr>
              <p:cNvPr id="1302" name="Google Shape;1302;p31"/>
              <p:cNvCxnSpPr/>
              <p:nvPr/>
            </p:nvCxnSpPr>
            <p:spPr>
              <a:xfrm>
                <a:off x="1498200" y="758458"/>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3" name="Google Shape;1303;p31"/>
              <p:cNvCxnSpPr/>
              <p:nvPr/>
            </p:nvCxnSpPr>
            <p:spPr>
              <a:xfrm>
                <a:off x="1498200" y="1121116"/>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4" name="Google Shape;1304;p31"/>
              <p:cNvCxnSpPr/>
              <p:nvPr/>
            </p:nvCxnSpPr>
            <p:spPr>
              <a:xfrm>
                <a:off x="1498200" y="1483774"/>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5" name="Google Shape;1305;p31"/>
              <p:cNvCxnSpPr/>
              <p:nvPr/>
            </p:nvCxnSpPr>
            <p:spPr>
              <a:xfrm>
                <a:off x="1498200" y="1846432"/>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6" name="Google Shape;1306;p31"/>
              <p:cNvCxnSpPr/>
              <p:nvPr/>
            </p:nvCxnSpPr>
            <p:spPr>
              <a:xfrm>
                <a:off x="1498200" y="2209090"/>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7" name="Google Shape;1307;p31"/>
              <p:cNvCxnSpPr/>
              <p:nvPr/>
            </p:nvCxnSpPr>
            <p:spPr>
              <a:xfrm>
                <a:off x="1498200" y="2571748"/>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8" name="Google Shape;1308;p31"/>
              <p:cNvCxnSpPr/>
              <p:nvPr/>
            </p:nvCxnSpPr>
            <p:spPr>
              <a:xfrm>
                <a:off x="1498200" y="2934406"/>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09" name="Google Shape;1309;p31"/>
              <p:cNvCxnSpPr/>
              <p:nvPr/>
            </p:nvCxnSpPr>
            <p:spPr>
              <a:xfrm>
                <a:off x="1498200" y="3297064"/>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10" name="Google Shape;1310;p31"/>
              <p:cNvCxnSpPr/>
              <p:nvPr/>
            </p:nvCxnSpPr>
            <p:spPr>
              <a:xfrm>
                <a:off x="1498200" y="3659722"/>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11" name="Google Shape;1311;p31"/>
              <p:cNvCxnSpPr/>
              <p:nvPr/>
            </p:nvCxnSpPr>
            <p:spPr>
              <a:xfrm>
                <a:off x="1498200" y="4022380"/>
                <a:ext cx="4352400" cy="0"/>
              </a:xfrm>
              <a:prstGeom prst="straightConnector1">
                <a:avLst/>
              </a:prstGeom>
              <a:noFill/>
              <a:ln w="9525" cap="flat" cmpd="sng">
                <a:solidFill>
                  <a:srgbClr val="1D1D1D"/>
                </a:solidFill>
                <a:prstDash val="solid"/>
                <a:round/>
                <a:headEnd type="none" w="med" len="med"/>
                <a:tailEnd type="none" w="med" len="med"/>
              </a:ln>
            </p:spPr>
          </p:cxnSp>
          <p:cxnSp>
            <p:nvCxnSpPr>
              <p:cNvPr id="1312" name="Google Shape;1312;p31"/>
              <p:cNvCxnSpPr/>
              <p:nvPr/>
            </p:nvCxnSpPr>
            <p:spPr>
              <a:xfrm>
                <a:off x="1498200" y="4385038"/>
                <a:ext cx="4352400" cy="0"/>
              </a:xfrm>
              <a:prstGeom prst="straightConnector1">
                <a:avLst/>
              </a:prstGeom>
              <a:noFill/>
              <a:ln w="9525" cap="flat" cmpd="sng">
                <a:solidFill>
                  <a:srgbClr val="1D1D1D"/>
                </a:solidFill>
                <a:prstDash val="solid"/>
                <a:round/>
                <a:headEnd type="none" w="med" len="med"/>
                <a:tailEnd type="none" w="med" len="med"/>
              </a:ln>
            </p:spPr>
          </p:cxnSp>
        </p:grpSp>
        <p:grpSp>
          <p:nvGrpSpPr>
            <p:cNvPr id="1313" name="Google Shape;1313;p31"/>
            <p:cNvGrpSpPr/>
            <p:nvPr/>
          </p:nvGrpSpPr>
          <p:grpSpPr>
            <a:xfrm>
              <a:off x="435719" y="-113"/>
              <a:ext cx="8272799" cy="5143800"/>
              <a:chOff x="435719" y="-113"/>
              <a:chExt cx="8272799" cy="5143800"/>
            </a:xfrm>
          </p:grpSpPr>
          <p:cxnSp>
            <p:nvCxnSpPr>
              <p:cNvPr id="1314" name="Google Shape;1314;p31"/>
              <p:cNvCxnSpPr/>
              <p:nvPr/>
            </p:nvCxnSpPr>
            <p:spPr>
              <a:xfrm rot="5400000">
                <a:off x="2653334"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15" name="Google Shape;1315;p31"/>
              <p:cNvCxnSpPr/>
              <p:nvPr/>
            </p:nvCxnSpPr>
            <p:spPr>
              <a:xfrm rot="5400000">
                <a:off x="2217924"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16" name="Google Shape;1316;p31"/>
              <p:cNvCxnSpPr/>
              <p:nvPr/>
            </p:nvCxnSpPr>
            <p:spPr>
              <a:xfrm rot="5400000">
                <a:off x="1782513"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17" name="Google Shape;1317;p31"/>
              <p:cNvCxnSpPr/>
              <p:nvPr/>
            </p:nvCxnSpPr>
            <p:spPr>
              <a:xfrm rot="5400000">
                <a:off x="1347103"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18" name="Google Shape;1318;p31"/>
              <p:cNvCxnSpPr/>
              <p:nvPr/>
            </p:nvCxnSpPr>
            <p:spPr>
              <a:xfrm rot="5400000">
                <a:off x="911692"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19" name="Google Shape;1319;p31"/>
              <p:cNvCxnSpPr/>
              <p:nvPr/>
            </p:nvCxnSpPr>
            <p:spPr>
              <a:xfrm rot="5400000">
                <a:off x="476282"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0" name="Google Shape;1320;p31"/>
              <p:cNvCxnSpPr/>
              <p:nvPr/>
            </p:nvCxnSpPr>
            <p:spPr>
              <a:xfrm rot="5400000">
                <a:off x="40871"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1" name="Google Shape;1321;p31"/>
              <p:cNvCxnSpPr/>
              <p:nvPr/>
            </p:nvCxnSpPr>
            <p:spPr>
              <a:xfrm rot="5400000">
                <a:off x="-394539"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2" name="Google Shape;1322;p31"/>
              <p:cNvCxnSpPr/>
              <p:nvPr/>
            </p:nvCxnSpPr>
            <p:spPr>
              <a:xfrm rot="5400000">
                <a:off x="-829950"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3" name="Google Shape;1323;p31"/>
              <p:cNvCxnSpPr/>
              <p:nvPr/>
            </p:nvCxnSpPr>
            <p:spPr>
              <a:xfrm rot="5400000">
                <a:off x="-1265360"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4" name="Google Shape;1324;p31"/>
              <p:cNvCxnSpPr/>
              <p:nvPr/>
            </p:nvCxnSpPr>
            <p:spPr>
              <a:xfrm rot="5400000">
                <a:off x="-1700771"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5" name="Google Shape;1325;p31"/>
              <p:cNvCxnSpPr/>
              <p:nvPr/>
            </p:nvCxnSpPr>
            <p:spPr>
              <a:xfrm rot="5400000">
                <a:off x="-2136181"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6" name="Google Shape;1326;p31"/>
              <p:cNvCxnSpPr/>
              <p:nvPr/>
            </p:nvCxnSpPr>
            <p:spPr>
              <a:xfrm rot="5400000">
                <a:off x="6136618"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7" name="Google Shape;1327;p31"/>
              <p:cNvCxnSpPr/>
              <p:nvPr/>
            </p:nvCxnSpPr>
            <p:spPr>
              <a:xfrm rot="5400000">
                <a:off x="5701208"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8" name="Google Shape;1328;p31"/>
              <p:cNvCxnSpPr/>
              <p:nvPr/>
            </p:nvCxnSpPr>
            <p:spPr>
              <a:xfrm rot="5400000">
                <a:off x="5265797"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29" name="Google Shape;1329;p31"/>
              <p:cNvCxnSpPr/>
              <p:nvPr/>
            </p:nvCxnSpPr>
            <p:spPr>
              <a:xfrm rot="5400000">
                <a:off x="4830387"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30" name="Google Shape;1330;p31"/>
              <p:cNvCxnSpPr/>
              <p:nvPr/>
            </p:nvCxnSpPr>
            <p:spPr>
              <a:xfrm rot="5400000">
                <a:off x="4394976"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31" name="Google Shape;1331;p31"/>
              <p:cNvCxnSpPr/>
              <p:nvPr/>
            </p:nvCxnSpPr>
            <p:spPr>
              <a:xfrm rot="5400000">
                <a:off x="3959566"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32" name="Google Shape;1332;p31"/>
              <p:cNvCxnSpPr/>
              <p:nvPr/>
            </p:nvCxnSpPr>
            <p:spPr>
              <a:xfrm rot="5400000">
                <a:off x="3524155" y="2571787"/>
                <a:ext cx="5143800" cy="0"/>
              </a:xfrm>
              <a:prstGeom prst="straightConnector1">
                <a:avLst/>
              </a:prstGeom>
              <a:noFill/>
              <a:ln w="9525" cap="flat" cmpd="sng">
                <a:solidFill>
                  <a:srgbClr val="1D1D1D"/>
                </a:solidFill>
                <a:prstDash val="solid"/>
                <a:round/>
                <a:headEnd type="none" w="med" len="med"/>
                <a:tailEnd type="none" w="med" len="med"/>
              </a:ln>
            </p:spPr>
          </p:cxnSp>
          <p:cxnSp>
            <p:nvCxnSpPr>
              <p:cNvPr id="1333" name="Google Shape;1333;p31"/>
              <p:cNvCxnSpPr/>
              <p:nvPr/>
            </p:nvCxnSpPr>
            <p:spPr>
              <a:xfrm rot="5400000">
                <a:off x="3088745" y="2571787"/>
                <a:ext cx="5143800" cy="0"/>
              </a:xfrm>
              <a:prstGeom prst="straightConnector1">
                <a:avLst/>
              </a:prstGeom>
              <a:noFill/>
              <a:ln w="9525" cap="flat" cmpd="sng">
                <a:solidFill>
                  <a:srgbClr val="1D1D1D"/>
                </a:solidFill>
                <a:prstDash val="solid"/>
                <a:round/>
                <a:headEnd type="none" w="med" len="med"/>
                <a:tailEnd type="none" w="med" len="med"/>
              </a:ln>
            </p:spPr>
          </p:cxnSp>
        </p:grpSp>
      </p:grpSp>
      <p:pic>
        <p:nvPicPr>
          <p:cNvPr id="1334" name="Google Shape;1334;p31"/>
          <p:cNvPicPr preferRelativeResize="0"/>
          <p:nvPr/>
        </p:nvPicPr>
        <p:blipFill rotWithShape="1">
          <a:blip r:embed="rId3">
            <a:alphaModFix/>
          </a:blip>
          <a:srcRect l="5884" r="5893"/>
          <a:stretch/>
        </p:blipFill>
        <p:spPr>
          <a:xfrm>
            <a:off x="722400" y="539500"/>
            <a:ext cx="2904300" cy="4604100"/>
          </a:xfrm>
          <a:prstGeom prst="round2SameRect">
            <a:avLst>
              <a:gd name="adj1" fmla="val 50000"/>
              <a:gd name="adj2" fmla="val 0"/>
            </a:avLst>
          </a:prstGeom>
          <a:noFill/>
          <a:ln>
            <a:noFill/>
          </a:ln>
        </p:spPr>
      </p:pic>
      <p:sp>
        <p:nvSpPr>
          <p:cNvPr id="1335" name="Google Shape;1335;p31"/>
          <p:cNvSpPr txBox="1">
            <a:spLocks noGrp="1"/>
          </p:cNvSpPr>
          <p:nvPr>
            <p:ph type="ctrTitle"/>
          </p:nvPr>
        </p:nvSpPr>
        <p:spPr>
          <a:xfrm>
            <a:off x="4029876" y="986857"/>
            <a:ext cx="4901623" cy="24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Intelligence of </a:t>
            </a:r>
            <a:br>
              <a:rPr lang="en" sz="4800" dirty="0"/>
            </a:br>
            <a:r>
              <a:rPr lang="en" sz="4800" dirty="0"/>
              <a:t>  Biological Systems</a:t>
            </a:r>
            <a:br>
              <a:rPr lang="en" sz="4800" dirty="0"/>
            </a:br>
            <a:r>
              <a:rPr lang="en" sz="4800" dirty="0"/>
              <a:t>-</a:t>
            </a:r>
            <a:r>
              <a:rPr lang="en" sz="4800" dirty="0">
                <a:latin typeface="Chivo Black" panose="020B0604020202020204" charset="0"/>
                <a:ea typeface="Chivo Black" panose="020B0604020202020204" charset="0"/>
                <a:cs typeface="Chivo Black" panose="020B0604020202020204" charset="0"/>
              </a:rPr>
              <a:t>III</a:t>
            </a:r>
            <a:endParaRPr sz="4800" dirty="0">
              <a:latin typeface="Chivo Black" panose="020B0604020202020204" charset="0"/>
              <a:ea typeface="Chivo Black" panose="020B0604020202020204" charset="0"/>
              <a:cs typeface="Chivo Black" panose="020B0604020202020204" charset="0"/>
            </a:endParaRPr>
          </a:p>
        </p:txBody>
      </p:sp>
      <p:sp>
        <p:nvSpPr>
          <p:cNvPr id="1336" name="Google Shape;1336;p31"/>
          <p:cNvSpPr txBox="1">
            <a:spLocks noGrp="1"/>
          </p:cNvSpPr>
          <p:nvPr>
            <p:ph type="subTitle" idx="1"/>
          </p:nvPr>
        </p:nvSpPr>
        <p:spPr>
          <a:xfrm>
            <a:off x="3834925" y="3555359"/>
            <a:ext cx="4586700" cy="46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i="1" dirty="0">
                <a:solidFill>
                  <a:schemeClr val="bg1">
                    <a:lumMod val="50000"/>
                  </a:schemeClr>
                </a:solidFill>
              </a:rPr>
              <a:t>Batch A _ Group 13</a:t>
            </a:r>
            <a:endParaRPr i="1" dirty="0">
              <a:solidFill>
                <a:schemeClr val="bg1">
                  <a:lumMod val="50000"/>
                </a:schemeClr>
              </a:solidFill>
            </a:endParaRPr>
          </a:p>
        </p:txBody>
      </p:sp>
      <p:grpSp>
        <p:nvGrpSpPr>
          <p:cNvPr id="1337" name="Google Shape;1337;p31"/>
          <p:cNvGrpSpPr/>
          <p:nvPr/>
        </p:nvGrpSpPr>
        <p:grpSpPr>
          <a:xfrm>
            <a:off x="2960893" y="872787"/>
            <a:ext cx="1331602" cy="925084"/>
            <a:chOff x="3118700" y="984401"/>
            <a:chExt cx="1294200" cy="899100"/>
          </a:xfrm>
        </p:grpSpPr>
        <p:sp>
          <p:nvSpPr>
            <p:cNvPr id="1338" name="Google Shape;1338;p31"/>
            <p:cNvSpPr/>
            <p:nvPr/>
          </p:nvSpPr>
          <p:spPr>
            <a:xfrm>
              <a:off x="3118700" y="984401"/>
              <a:ext cx="1294200" cy="899100"/>
            </a:xfrm>
            <a:prstGeom prst="roundRect">
              <a:avLst>
                <a:gd name="adj" fmla="val 933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1"/>
            <p:cNvGrpSpPr/>
            <p:nvPr/>
          </p:nvGrpSpPr>
          <p:grpSpPr>
            <a:xfrm>
              <a:off x="3240790" y="1100379"/>
              <a:ext cx="1050021" cy="667143"/>
              <a:chOff x="3237337" y="1104661"/>
              <a:chExt cx="1050021" cy="667143"/>
            </a:xfrm>
          </p:grpSpPr>
          <p:sp>
            <p:nvSpPr>
              <p:cNvPr id="1340" name="Google Shape;1340;p31"/>
              <p:cNvSpPr/>
              <p:nvPr/>
            </p:nvSpPr>
            <p:spPr>
              <a:xfrm>
                <a:off x="3254295" y="1104661"/>
                <a:ext cx="1028443" cy="18"/>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3254295" y="1218675"/>
                <a:ext cx="1028443" cy="18"/>
              </a:xfrm>
              <a:custGeom>
                <a:avLst/>
                <a:gdLst/>
                <a:ahLst/>
                <a:cxnLst/>
                <a:rect l="l" t="t" r="r" b="b"/>
                <a:pathLst>
                  <a:path w="58100" h="1" fill="none" extrusionOk="0">
                    <a:moveTo>
                      <a:pt x="0" y="0"/>
                    </a:moveTo>
                    <a:lnTo>
                      <a:pt x="58099"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3254295" y="1332689"/>
                <a:ext cx="784237" cy="18"/>
              </a:xfrm>
              <a:custGeom>
                <a:avLst/>
                <a:gdLst/>
                <a:ahLst/>
                <a:cxnLst/>
                <a:rect l="l" t="t" r="r" b="b"/>
                <a:pathLst>
                  <a:path w="44304" h="1" fill="none" extrusionOk="0">
                    <a:moveTo>
                      <a:pt x="0" y="0"/>
                    </a:moveTo>
                    <a:lnTo>
                      <a:pt x="44303"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3237337" y="1446685"/>
                <a:ext cx="325119" cy="325119"/>
              </a:xfrm>
              <a:custGeom>
                <a:avLst/>
                <a:gdLst/>
                <a:ahLst/>
                <a:cxnLst/>
                <a:rect l="l" t="t" r="r" b="b"/>
                <a:pathLst>
                  <a:path w="18367" h="18367" extrusionOk="0">
                    <a:moveTo>
                      <a:pt x="2090" y="1"/>
                    </a:moveTo>
                    <a:lnTo>
                      <a:pt x="16277" y="1"/>
                    </a:lnTo>
                    <a:cubicBezTo>
                      <a:pt x="17409" y="1"/>
                      <a:pt x="18366" y="958"/>
                      <a:pt x="18366" y="2090"/>
                    </a:cubicBezTo>
                    <a:lnTo>
                      <a:pt x="18366" y="16277"/>
                    </a:lnTo>
                    <a:cubicBezTo>
                      <a:pt x="18366" y="17409"/>
                      <a:pt x="17409" y="18366"/>
                      <a:pt x="16277" y="18366"/>
                    </a:cubicBezTo>
                    <a:lnTo>
                      <a:pt x="2090" y="18366"/>
                    </a:lnTo>
                    <a:cubicBezTo>
                      <a:pt x="958" y="18366"/>
                      <a:pt x="1" y="17409"/>
                      <a:pt x="1" y="16277"/>
                    </a:cubicBezTo>
                    <a:lnTo>
                      <a:pt x="1" y="2090"/>
                    </a:lnTo>
                    <a:cubicBezTo>
                      <a:pt x="1" y="958"/>
                      <a:pt x="958" y="1"/>
                      <a:pt x="2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3279714" y="1488283"/>
                <a:ext cx="240365" cy="240383"/>
              </a:xfrm>
              <a:custGeom>
                <a:avLst/>
                <a:gdLst/>
                <a:ahLst/>
                <a:cxnLst/>
                <a:rect l="l" t="t" r="r" b="b"/>
                <a:pathLst>
                  <a:path w="13579" h="13580" extrusionOk="0">
                    <a:moveTo>
                      <a:pt x="6790" y="1"/>
                    </a:moveTo>
                    <a:cubicBezTo>
                      <a:pt x="3047" y="1"/>
                      <a:pt x="1" y="3047"/>
                      <a:pt x="1" y="6790"/>
                    </a:cubicBezTo>
                    <a:cubicBezTo>
                      <a:pt x="1" y="10533"/>
                      <a:pt x="3047" y="13579"/>
                      <a:pt x="6790" y="13579"/>
                    </a:cubicBezTo>
                    <a:cubicBezTo>
                      <a:pt x="10532" y="13579"/>
                      <a:pt x="13579" y="10533"/>
                      <a:pt x="13579" y="6790"/>
                    </a:cubicBezTo>
                    <a:cubicBezTo>
                      <a:pt x="13579" y="3047"/>
                      <a:pt x="10532" y="1"/>
                      <a:pt x="6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3659494" y="1606916"/>
                <a:ext cx="627864" cy="164887"/>
              </a:xfrm>
              <a:custGeom>
                <a:avLst/>
                <a:gdLst/>
                <a:ahLst/>
                <a:cxnLst/>
                <a:rect l="l" t="t" r="r" b="b"/>
                <a:pathLst>
                  <a:path w="35470" h="9315" extrusionOk="0">
                    <a:moveTo>
                      <a:pt x="1916" y="1"/>
                    </a:moveTo>
                    <a:lnTo>
                      <a:pt x="33554" y="1"/>
                    </a:lnTo>
                    <a:cubicBezTo>
                      <a:pt x="34599" y="1"/>
                      <a:pt x="35469" y="871"/>
                      <a:pt x="35469" y="1916"/>
                    </a:cubicBezTo>
                    <a:lnTo>
                      <a:pt x="35469" y="7356"/>
                    </a:lnTo>
                    <a:cubicBezTo>
                      <a:pt x="35469" y="8444"/>
                      <a:pt x="34599" y="9314"/>
                      <a:pt x="33554" y="9314"/>
                    </a:cubicBezTo>
                    <a:lnTo>
                      <a:pt x="1916" y="9314"/>
                    </a:lnTo>
                    <a:cubicBezTo>
                      <a:pt x="828" y="9314"/>
                      <a:pt x="1" y="8444"/>
                      <a:pt x="1" y="7356"/>
                    </a:cubicBezTo>
                    <a:lnTo>
                      <a:pt x="1" y="1916"/>
                    </a:lnTo>
                    <a:cubicBezTo>
                      <a:pt x="1" y="871"/>
                      <a:pt x="828" y="1"/>
                      <a:pt x="1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3352130" y="1525261"/>
                <a:ext cx="83214" cy="83231"/>
              </a:xfrm>
              <a:custGeom>
                <a:avLst/>
                <a:gdLst/>
                <a:ahLst/>
                <a:cxnLst/>
                <a:rect l="l" t="t" r="r" b="b"/>
                <a:pathLst>
                  <a:path w="4701" h="4702" extrusionOk="0">
                    <a:moveTo>
                      <a:pt x="4700" y="2699"/>
                    </a:moveTo>
                    <a:cubicBezTo>
                      <a:pt x="4700" y="915"/>
                      <a:pt x="2525" y="1"/>
                      <a:pt x="1262" y="1263"/>
                    </a:cubicBezTo>
                    <a:cubicBezTo>
                      <a:pt x="0" y="2569"/>
                      <a:pt x="871" y="4701"/>
                      <a:pt x="2699" y="4701"/>
                    </a:cubicBezTo>
                    <a:cubicBezTo>
                      <a:pt x="3787" y="4701"/>
                      <a:pt x="4700" y="3831"/>
                      <a:pt x="4700" y="26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3341350" y="1599216"/>
                <a:ext cx="116333" cy="79372"/>
              </a:xfrm>
              <a:custGeom>
                <a:avLst/>
                <a:gdLst/>
                <a:ahLst/>
                <a:cxnLst/>
                <a:rect l="l" t="t" r="r" b="b"/>
                <a:pathLst>
                  <a:path w="6572" h="4484" extrusionOk="0">
                    <a:moveTo>
                      <a:pt x="6572" y="3308"/>
                    </a:moveTo>
                    <a:lnTo>
                      <a:pt x="6572" y="3352"/>
                    </a:lnTo>
                    <a:cubicBezTo>
                      <a:pt x="4526" y="4483"/>
                      <a:pt x="2046" y="4483"/>
                      <a:pt x="0" y="3352"/>
                    </a:cubicBezTo>
                    <a:lnTo>
                      <a:pt x="0" y="3308"/>
                    </a:lnTo>
                    <a:cubicBezTo>
                      <a:pt x="0" y="1480"/>
                      <a:pt x="1480" y="1"/>
                      <a:pt x="3308" y="1"/>
                    </a:cubicBezTo>
                    <a:cubicBezTo>
                      <a:pt x="5135" y="1"/>
                      <a:pt x="6572" y="1480"/>
                      <a:pt x="6572" y="33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8" name="Google Shape;1348;p31"/>
          <p:cNvGrpSpPr/>
          <p:nvPr/>
        </p:nvGrpSpPr>
        <p:grpSpPr>
          <a:xfrm>
            <a:off x="3298200" y="4127825"/>
            <a:ext cx="657000" cy="657000"/>
            <a:chOff x="5613707" y="890350"/>
            <a:chExt cx="657000" cy="657000"/>
          </a:xfrm>
        </p:grpSpPr>
        <p:sp>
          <p:nvSpPr>
            <p:cNvPr id="1349" name="Google Shape;1349;p31"/>
            <p:cNvSpPr/>
            <p:nvPr/>
          </p:nvSpPr>
          <p:spPr>
            <a:xfrm>
              <a:off x="5613707" y="890350"/>
              <a:ext cx="657000" cy="657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5848267" y="1081469"/>
              <a:ext cx="189652" cy="274141"/>
            </a:xfrm>
            <a:custGeom>
              <a:avLst/>
              <a:gdLst/>
              <a:ahLst/>
              <a:cxnLst/>
              <a:rect l="l" t="t" r="r" b="b"/>
              <a:pathLst>
                <a:path w="9183" h="13274" extrusionOk="0">
                  <a:moveTo>
                    <a:pt x="4570" y="0"/>
                  </a:moveTo>
                  <a:cubicBezTo>
                    <a:pt x="2046" y="0"/>
                    <a:pt x="0" y="2046"/>
                    <a:pt x="0" y="4570"/>
                  </a:cubicBezTo>
                  <a:cubicBezTo>
                    <a:pt x="0" y="9575"/>
                    <a:pt x="4570" y="13274"/>
                    <a:pt x="4570" y="13274"/>
                  </a:cubicBezTo>
                  <a:cubicBezTo>
                    <a:pt x="4570" y="13274"/>
                    <a:pt x="9183" y="9966"/>
                    <a:pt x="9183" y="4570"/>
                  </a:cubicBezTo>
                  <a:cubicBezTo>
                    <a:pt x="9183" y="2046"/>
                    <a:pt x="7138" y="0"/>
                    <a:pt x="4570" y="0"/>
                  </a:cubicBezTo>
                  <a:close/>
                  <a:moveTo>
                    <a:pt x="4570" y="7616"/>
                  </a:moveTo>
                  <a:cubicBezTo>
                    <a:pt x="1872" y="7616"/>
                    <a:pt x="523" y="4352"/>
                    <a:pt x="2437" y="2437"/>
                  </a:cubicBezTo>
                  <a:cubicBezTo>
                    <a:pt x="4352" y="523"/>
                    <a:pt x="7616" y="1872"/>
                    <a:pt x="7616" y="4570"/>
                  </a:cubicBezTo>
                  <a:cubicBezTo>
                    <a:pt x="7616" y="6267"/>
                    <a:pt x="6267" y="7616"/>
                    <a:pt x="4570" y="7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1"/>
          <p:cNvGrpSpPr/>
          <p:nvPr/>
        </p:nvGrpSpPr>
        <p:grpSpPr>
          <a:xfrm>
            <a:off x="393875" y="3229200"/>
            <a:ext cx="657000" cy="657000"/>
            <a:chOff x="1260850" y="1118325"/>
            <a:chExt cx="657000" cy="657000"/>
          </a:xfrm>
        </p:grpSpPr>
        <p:sp>
          <p:nvSpPr>
            <p:cNvPr id="1352" name="Google Shape;1352;p31"/>
            <p:cNvSpPr/>
            <p:nvPr/>
          </p:nvSpPr>
          <p:spPr>
            <a:xfrm>
              <a:off x="1260850" y="1118325"/>
              <a:ext cx="657000" cy="657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472952" y="1314244"/>
              <a:ext cx="86307" cy="262473"/>
            </a:xfrm>
            <a:custGeom>
              <a:avLst/>
              <a:gdLst/>
              <a:ahLst/>
              <a:cxnLst/>
              <a:rect l="l" t="t" r="r" b="b"/>
              <a:pathLst>
                <a:path w="4179" h="12709" extrusionOk="0">
                  <a:moveTo>
                    <a:pt x="1089" y="10228"/>
                  </a:moveTo>
                  <a:lnTo>
                    <a:pt x="1089" y="9880"/>
                  </a:lnTo>
                  <a:cubicBezTo>
                    <a:pt x="1089" y="9706"/>
                    <a:pt x="1089" y="9488"/>
                    <a:pt x="1132" y="9314"/>
                  </a:cubicBezTo>
                  <a:cubicBezTo>
                    <a:pt x="1132" y="9097"/>
                    <a:pt x="1132" y="8879"/>
                    <a:pt x="1132" y="8705"/>
                  </a:cubicBezTo>
                  <a:cubicBezTo>
                    <a:pt x="1176" y="8531"/>
                    <a:pt x="1132" y="8400"/>
                    <a:pt x="1132" y="8270"/>
                  </a:cubicBezTo>
                  <a:cubicBezTo>
                    <a:pt x="1176" y="7878"/>
                    <a:pt x="1089" y="7486"/>
                    <a:pt x="915" y="7095"/>
                  </a:cubicBezTo>
                  <a:cubicBezTo>
                    <a:pt x="697" y="6746"/>
                    <a:pt x="392" y="6485"/>
                    <a:pt x="1" y="6311"/>
                  </a:cubicBezTo>
                  <a:cubicBezTo>
                    <a:pt x="218" y="6224"/>
                    <a:pt x="392" y="6094"/>
                    <a:pt x="566" y="5963"/>
                  </a:cubicBezTo>
                  <a:cubicBezTo>
                    <a:pt x="697" y="5833"/>
                    <a:pt x="828" y="5702"/>
                    <a:pt x="915" y="5528"/>
                  </a:cubicBezTo>
                  <a:cubicBezTo>
                    <a:pt x="1002" y="5354"/>
                    <a:pt x="1089" y="5180"/>
                    <a:pt x="1132" y="4962"/>
                  </a:cubicBezTo>
                  <a:cubicBezTo>
                    <a:pt x="1176" y="4745"/>
                    <a:pt x="1176" y="4527"/>
                    <a:pt x="1176" y="4266"/>
                  </a:cubicBezTo>
                  <a:lnTo>
                    <a:pt x="1176" y="3874"/>
                  </a:lnTo>
                  <a:cubicBezTo>
                    <a:pt x="1176" y="3657"/>
                    <a:pt x="1176" y="3482"/>
                    <a:pt x="1132" y="3265"/>
                  </a:cubicBezTo>
                  <a:cubicBezTo>
                    <a:pt x="1089" y="3047"/>
                    <a:pt x="1132" y="2873"/>
                    <a:pt x="1089" y="2743"/>
                  </a:cubicBezTo>
                  <a:cubicBezTo>
                    <a:pt x="1089" y="2569"/>
                    <a:pt x="1089" y="2438"/>
                    <a:pt x="1089" y="2351"/>
                  </a:cubicBezTo>
                  <a:cubicBezTo>
                    <a:pt x="1045" y="1698"/>
                    <a:pt x="1263" y="1045"/>
                    <a:pt x="1785" y="567"/>
                  </a:cubicBezTo>
                  <a:cubicBezTo>
                    <a:pt x="2264" y="175"/>
                    <a:pt x="3047" y="1"/>
                    <a:pt x="4179" y="1"/>
                  </a:cubicBezTo>
                  <a:lnTo>
                    <a:pt x="4179" y="1524"/>
                  </a:lnTo>
                  <a:lnTo>
                    <a:pt x="3874" y="1524"/>
                  </a:lnTo>
                  <a:cubicBezTo>
                    <a:pt x="3613" y="1524"/>
                    <a:pt x="3352" y="1568"/>
                    <a:pt x="3091" y="1611"/>
                  </a:cubicBezTo>
                  <a:cubicBezTo>
                    <a:pt x="2916" y="1655"/>
                    <a:pt x="2786" y="1742"/>
                    <a:pt x="2655" y="1916"/>
                  </a:cubicBezTo>
                  <a:cubicBezTo>
                    <a:pt x="2568" y="2046"/>
                    <a:pt x="2481" y="2220"/>
                    <a:pt x="2481" y="2395"/>
                  </a:cubicBezTo>
                  <a:cubicBezTo>
                    <a:pt x="2438" y="2656"/>
                    <a:pt x="2438" y="2873"/>
                    <a:pt x="2438" y="3134"/>
                  </a:cubicBezTo>
                  <a:lnTo>
                    <a:pt x="2438" y="3657"/>
                  </a:lnTo>
                  <a:lnTo>
                    <a:pt x="2438" y="4745"/>
                  </a:lnTo>
                  <a:cubicBezTo>
                    <a:pt x="2525" y="5354"/>
                    <a:pt x="2220" y="5963"/>
                    <a:pt x="1741" y="6311"/>
                  </a:cubicBezTo>
                  <a:cubicBezTo>
                    <a:pt x="2220" y="6616"/>
                    <a:pt x="2481" y="7182"/>
                    <a:pt x="2438" y="7791"/>
                  </a:cubicBezTo>
                  <a:lnTo>
                    <a:pt x="2438" y="8009"/>
                  </a:lnTo>
                  <a:lnTo>
                    <a:pt x="2438" y="8400"/>
                  </a:lnTo>
                  <a:lnTo>
                    <a:pt x="2438" y="8748"/>
                  </a:lnTo>
                  <a:lnTo>
                    <a:pt x="2438" y="9053"/>
                  </a:lnTo>
                  <a:lnTo>
                    <a:pt x="2438" y="9836"/>
                  </a:lnTo>
                  <a:cubicBezTo>
                    <a:pt x="2438" y="10010"/>
                    <a:pt x="2481" y="10228"/>
                    <a:pt x="2525" y="10402"/>
                  </a:cubicBezTo>
                  <a:cubicBezTo>
                    <a:pt x="2568" y="10576"/>
                    <a:pt x="2655" y="10707"/>
                    <a:pt x="2742" y="10794"/>
                  </a:cubicBezTo>
                  <a:cubicBezTo>
                    <a:pt x="2873" y="10881"/>
                    <a:pt x="3003" y="10968"/>
                    <a:pt x="3178" y="11011"/>
                  </a:cubicBezTo>
                  <a:cubicBezTo>
                    <a:pt x="3395" y="11055"/>
                    <a:pt x="3656" y="11055"/>
                    <a:pt x="3874" y="11055"/>
                  </a:cubicBezTo>
                  <a:lnTo>
                    <a:pt x="4004" y="11055"/>
                  </a:lnTo>
                  <a:lnTo>
                    <a:pt x="4135" y="11055"/>
                  </a:lnTo>
                  <a:lnTo>
                    <a:pt x="4135" y="12622"/>
                  </a:lnTo>
                  <a:cubicBezTo>
                    <a:pt x="3308" y="12709"/>
                    <a:pt x="2481" y="12491"/>
                    <a:pt x="1785" y="12056"/>
                  </a:cubicBezTo>
                  <a:cubicBezTo>
                    <a:pt x="1263" y="11621"/>
                    <a:pt x="1002" y="10924"/>
                    <a:pt x="1089"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24851" y="1314244"/>
              <a:ext cx="85398" cy="261585"/>
            </a:xfrm>
            <a:custGeom>
              <a:avLst/>
              <a:gdLst/>
              <a:ahLst/>
              <a:cxnLst/>
              <a:rect l="l" t="t" r="r" b="b"/>
              <a:pathLst>
                <a:path w="4135" h="12666" extrusionOk="0">
                  <a:moveTo>
                    <a:pt x="3090" y="10228"/>
                  </a:moveTo>
                  <a:cubicBezTo>
                    <a:pt x="3177" y="10924"/>
                    <a:pt x="2916" y="11577"/>
                    <a:pt x="2394" y="12012"/>
                  </a:cubicBezTo>
                  <a:cubicBezTo>
                    <a:pt x="1698" y="12448"/>
                    <a:pt x="827" y="12665"/>
                    <a:pt x="0" y="12578"/>
                  </a:cubicBezTo>
                  <a:lnTo>
                    <a:pt x="0" y="11055"/>
                  </a:lnTo>
                  <a:lnTo>
                    <a:pt x="131" y="11055"/>
                  </a:lnTo>
                  <a:lnTo>
                    <a:pt x="305" y="11055"/>
                  </a:lnTo>
                  <a:cubicBezTo>
                    <a:pt x="566" y="11055"/>
                    <a:pt x="871" y="11011"/>
                    <a:pt x="1132" y="10924"/>
                  </a:cubicBezTo>
                  <a:cubicBezTo>
                    <a:pt x="1350" y="10837"/>
                    <a:pt x="1480" y="10707"/>
                    <a:pt x="1567" y="10533"/>
                  </a:cubicBezTo>
                  <a:cubicBezTo>
                    <a:pt x="1654" y="10359"/>
                    <a:pt x="1698" y="10141"/>
                    <a:pt x="1698" y="9923"/>
                  </a:cubicBezTo>
                  <a:lnTo>
                    <a:pt x="1698" y="9009"/>
                  </a:lnTo>
                  <a:lnTo>
                    <a:pt x="1698" y="8705"/>
                  </a:lnTo>
                  <a:lnTo>
                    <a:pt x="1698" y="8357"/>
                  </a:lnTo>
                  <a:lnTo>
                    <a:pt x="1698" y="7965"/>
                  </a:lnTo>
                  <a:lnTo>
                    <a:pt x="1698" y="7747"/>
                  </a:lnTo>
                  <a:cubicBezTo>
                    <a:pt x="1654" y="7138"/>
                    <a:pt x="1959" y="6572"/>
                    <a:pt x="2438" y="6268"/>
                  </a:cubicBezTo>
                  <a:cubicBezTo>
                    <a:pt x="1915" y="5920"/>
                    <a:pt x="1654" y="5310"/>
                    <a:pt x="1698" y="4701"/>
                  </a:cubicBezTo>
                  <a:lnTo>
                    <a:pt x="1698" y="4440"/>
                  </a:lnTo>
                  <a:lnTo>
                    <a:pt x="1698" y="4092"/>
                  </a:lnTo>
                  <a:lnTo>
                    <a:pt x="1698" y="3744"/>
                  </a:lnTo>
                  <a:lnTo>
                    <a:pt x="1698" y="3526"/>
                  </a:lnTo>
                  <a:lnTo>
                    <a:pt x="1698" y="2569"/>
                  </a:lnTo>
                  <a:cubicBezTo>
                    <a:pt x="1698" y="2351"/>
                    <a:pt x="1654" y="2177"/>
                    <a:pt x="1567" y="1959"/>
                  </a:cubicBezTo>
                  <a:cubicBezTo>
                    <a:pt x="1480" y="1785"/>
                    <a:pt x="1306" y="1698"/>
                    <a:pt x="1132" y="1611"/>
                  </a:cubicBezTo>
                  <a:cubicBezTo>
                    <a:pt x="871" y="1524"/>
                    <a:pt x="566" y="1524"/>
                    <a:pt x="305" y="1524"/>
                  </a:cubicBezTo>
                  <a:lnTo>
                    <a:pt x="0" y="1524"/>
                  </a:lnTo>
                  <a:lnTo>
                    <a:pt x="0" y="1"/>
                  </a:lnTo>
                  <a:cubicBezTo>
                    <a:pt x="1132" y="1"/>
                    <a:pt x="1959" y="175"/>
                    <a:pt x="2394" y="567"/>
                  </a:cubicBezTo>
                  <a:cubicBezTo>
                    <a:pt x="2916" y="1002"/>
                    <a:pt x="3177" y="1655"/>
                    <a:pt x="3134" y="2307"/>
                  </a:cubicBezTo>
                  <a:lnTo>
                    <a:pt x="3134" y="2699"/>
                  </a:lnTo>
                  <a:cubicBezTo>
                    <a:pt x="3134" y="2873"/>
                    <a:pt x="3134" y="3047"/>
                    <a:pt x="3090" y="3265"/>
                  </a:cubicBezTo>
                  <a:cubicBezTo>
                    <a:pt x="3047" y="3439"/>
                    <a:pt x="3090" y="3657"/>
                    <a:pt x="3047" y="3831"/>
                  </a:cubicBezTo>
                  <a:cubicBezTo>
                    <a:pt x="3003" y="4048"/>
                    <a:pt x="3047" y="4179"/>
                    <a:pt x="3047" y="4266"/>
                  </a:cubicBezTo>
                  <a:cubicBezTo>
                    <a:pt x="3003" y="4483"/>
                    <a:pt x="3003" y="4745"/>
                    <a:pt x="3047" y="4962"/>
                  </a:cubicBezTo>
                  <a:cubicBezTo>
                    <a:pt x="3090" y="5180"/>
                    <a:pt x="3134" y="5354"/>
                    <a:pt x="3264" y="5528"/>
                  </a:cubicBezTo>
                  <a:cubicBezTo>
                    <a:pt x="3351" y="5658"/>
                    <a:pt x="3482" y="5833"/>
                    <a:pt x="3613" y="5963"/>
                  </a:cubicBezTo>
                  <a:cubicBezTo>
                    <a:pt x="3787" y="6094"/>
                    <a:pt x="3961" y="6181"/>
                    <a:pt x="4135" y="6311"/>
                  </a:cubicBezTo>
                  <a:cubicBezTo>
                    <a:pt x="3787" y="6485"/>
                    <a:pt x="3482" y="6746"/>
                    <a:pt x="3264" y="7095"/>
                  </a:cubicBezTo>
                  <a:cubicBezTo>
                    <a:pt x="3090" y="7486"/>
                    <a:pt x="3003" y="7878"/>
                    <a:pt x="3003" y="8313"/>
                  </a:cubicBezTo>
                  <a:lnTo>
                    <a:pt x="3003" y="8748"/>
                  </a:lnTo>
                  <a:cubicBezTo>
                    <a:pt x="3003" y="8922"/>
                    <a:pt x="3003" y="9140"/>
                    <a:pt x="3047" y="9314"/>
                  </a:cubicBezTo>
                  <a:cubicBezTo>
                    <a:pt x="3090" y="9532"/>
                    <a:pt x="3047" y="9706"/>
                    <a:pt x="3090" y="9923"/>
                  </a:cubicBezTo>
                  <a:cubicBezTo>
                    <a:pt x="3134" y="10097"/>
                    <a:pt x="3090" y="10185"/>
                    <a:pt x="3090" y="10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8142DB-8BF2-1B7C-9A6B-CF1B1E864D8E}"/>
              </a:ext>
            </a:extLst>
          </p:cNvPr>
          <p:cNvSpPr>
            <a:spLocks noGrp="1"/>
          </p:cNvSpPr>
          <p:nvPr>
            <p:ph type="subTitle" idx="2"/>
          </p:nvPr>
        </p:nvSpPr>
        <p:spPr>
          <a:xfrm>
            <a:off x="880131" y="1509462"/>
            <a:ext cx="7130528" cy="888000"/>
          </a:xfrm>
        </p:spPr>
        <p:txBody>
          <a:bodyPr/>
          <a:lstStyle/>
          <a:p>
            <a:pPr>
              <a:buClr>
                <a:schemeClr val="accent1"/>
              </a:buClr>
              <a:buFont typeface="Wingdings" panose="05000000000000000000" pitchFamily="2" charset="2"/>
              <a:buChar char="ü"/>
            </a:pPr>
            <a:r>
              <a:rPr lang="en-IN" i="1" dirty="0">
                <a:solidFill>
                  <a:schemeClr val="accent6">
                    <a:lumMod val="85000"/>
                  </a:schemeClr>
                </a:solidFill>
              </a:rPr>
              <a:t>In genome sequencing we do not know in advance how to correctly order reads .</a:t>
            </a:r>
          </a:p>
          <a:p>
            <a:pPr>
              <a:buClr>
                <a:schemeClr val="accent1"/>
              </a:buClr>
              <a:buFont typeface="Wingdings" panose="05000000000000000000" pitchFamily="2" charset="2"/>
              <a:buChar char="ü"/>
            </a:pPr>
            <a:r>
              <a:rPr lang="en-IN" i="1" dirty="0">
                <a:solidFill>
                  <a:schemeClr val="accent6">
                    <a:lumMod val="85000"/>
                  </a:schemeClr>
                </a:solidFill>
              </a:rPr>
              <a:t>Therefore we will arrange the mers in lexicographical order which produces the overlap graph</a:t>
            </a:r>
          </a:p>
        </p:txBody>
      </p:sp>
      <p:sp>
        <p:nvSpPr>
          <p:cNvPr id="6" name="Title 5">
            <a:extLst>
              <a:ext uri="{FF2B5EF4-FFF2-40B4-BE49-F238E27FC236}">
                <a16:creationId xmlns:a16="http://schemas.microsoft.com/office/drawing/2014/main" id="{3F4F850C-46D8-734B-0026-C625D937BBA2}"/>
              </a:ext>
            </a:extLst>
          </p:cNvPr>
          <p:cNvSpPr>
            <a:spLocks noGrp="1"/>
          </p:cNvSpPr>
          <p:nvPr>
            <p:ph type="title"/>
          </p:nvPr>
        </p:nvSpPr>
        <p:spPr/>
        <p:txBody>
          <a:bodyPr/>
          <a:lstStyle/>
          <a:p>
            <a:r>
              <a:rPr lang="en-IN" sz="2800" i="1" dirty="0"/>
              <a:t>Lets peep into overlap graphs!</a:t>
            </a:r>
          </a:p>
        </p:txBody>
      </p:sp>
      <p:sp>
        <p:nvSpPr>
          <p:cNvPr id="7" name="Slide Number Placeholder 6">
            <a:extLst>
              <a:ext uri="{FF2B5EF4-FFF2-40B4-BE49-F238E27FC236}">
                <a16:creationId xmlns:a16="http://schemas.microsoft.com/office/drawing/2014/main" id="{617912E2-2351-FB08-40DC-23A4491ECF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8" name="TextBox 7">
            <a:extLst>
              <a:ext uri="{FF2B5EF4-FFF2-40B4-BE49-F238E27FC236}">
                <a16:creationId xmlns:a16="http://schemas.microsoft.com/office/drawing/2014/main" id="{11FE4639-1B47-D279-75C4-02962549CA19}"/>
              </a:ext>
            </a:extLst>
          </p:cNvPr>
          <p:cNvSpPr txBox="1"/>
          <p:nvPr/>
        </p:nvSpPr>
        <p:spPr>
          <a:xfrm>
            <a:off x="2284876" y="3095692"/>
            <a:ext cx="5812202" cy="1015663"/>
          </a:xfrm>
          <a:prstGeom prst="rect">
            <a:avLst/>
          </a:prstGeom>
          <a:noFill/>
        </p:spPr>
        <p:txBody>
          <a:bodyPr wrap="square">
            <a:spAutoFit/>
          </a:bodyPr>
          <a:lstStyle/>
          <a:p>
            <a:r>
              <a:rPr lang="en-US" b="0" i="1" dirty="0">
                <a:solidFill>
                  <a:schemeClr val="accent6"/>
                </a:solidFill>
                <a:effectLst/>
                <a:latin typeface="Chivo" panose="020B0604020202020204" charset="0"/>
                <a:ea typeface="Chivo" panose="020B0604020202020204" charset="0"/>
                <a:cs typeface="Chivo" panose="020B0604020202020204" charset="0"/>
              </a:rPr>
              <a:t>Reconstruct a overlap graph  from its </a:t>
            </a:r>
            <a:r>
              <a:rPr lang="en-US" b="0" i="0" dirty="0">
                <a:solidFill>
                  <a:schemeClr val="accent6"/>
                </a:solidFill>
                <a:effectLst/>
                <a:latin typeface="Chivo" panose="020B0604020202020204" charset="0"/>
                <a:ea typeface="Chivo" panose="020B0604020202020204" charset="0"/>
                <a:cs typeface="Chivo" panose="020B0604020202020204" charset="0"/>
              </a:rPr>
              <a:t>k</a:t>
            </a:r>
            <a:r>
              <a:rPr lang="en-US" b="0" i="1" dirty="0">
                <a:solidFill>
                  <a:schemeClr val="accent6"/>
                </a:solidFill>
                <a:effectLst/>
                <a:latin typeface="Chivo" panose="020B0604020202020204" charset="0"/>
                <a:ea typeface="Chivo" panose="020B0604020202020204" charset="0"/>
                <a:cs typeface="Chivo" panose="020B0604020202020204" charset="0"/>
              </a:rPr>
              <a:t>-mer composition</a:t>
            </a:r>
          </a:p>
          <a:p>
            <a:br>
              <a:rPr lang="en-US" dirty="0">
                <a:solidFill>
                  <a:schemeClr val="accent6"/>
                </a:solidFill>
                <a:latin typeface="Chivo" panose="020B0604020202020204" charset="0"/>
                <a:ea typeface="Chivo" panose="020B0604020202020204" charset="0"/>
                <a:cs typeface="Chivo" panose="020B0604020202020204" charset="0"/>
              </a:rPr>
            </a:br>
            <a:r>
              <a:rPr lang="en-US" sz="1600" b="1" i="1" u="sng" dirty="0">
                <a:solidFill>
                  <a:schemeClr val="bg1">
                    <a:lumMod val="50000"/>
                  </a:schemeClr>
                </a:solidFill>
                <a:effectLst/>
                <a:latin typeface="Chivo" panose="020B0604020202020204" charset="0"/>
                <a:ea typeface="Chivo" panose="020B0604020202020204" charset="0"/>
                <a:cs typeface="Chivo" panose="020B0604020202020204" charset="0"/>
              </a:rPr>
              <a:t>Input </a:t>
            </a:r>
            <a:r>
              <a:rPr lang="en-US" b="1" i="1" dirty="0">
                <a:solidFill>
                  <a:schemeClr val="accent6"/>
                </a:solidFill>
                <a:effectLst/>
                <a:latin typeface="Chivo" panose="020B0604020202020204" charset="0"/>
                <a:ea typeface="Chivo" panose="020B0604020202020204" charset="0"/>
                <a:cs typeface="Chivo" panose="020B0604020202020204" charset="0"/>
              </a:rPr>
              <a:t>  </a:t>
            </a:r>
            <a:r>
              <a:rPr lang="en-US" b="1" i="0" dirty="0">
                <a:solidFill>
                  <a:schemeClr val="accent6"/>
                </a:solidFill>
                <a:effectLst/>
                <a:latin typeface="Chivo" panose="020B0604020202020204" charset="0"/>
                <a:ea typeface="Chivo" panose="020B0604020202020204" charset="0"/>
                <a:cs typeface="Chivo" panose="020B0604020202020204" charset="0"/>
              </a:rPr>
              <a:t>: </a:t>
            </a:r>
            <a:r>
              <a:rPr lang="en-US" b="0" i="0" dirty="0">
                <a:solidFill>
                  <a:schemeClr val="accent6"/>
                </a:solidFill>
                <a:effectLst/>
                <a:latin typeface="Chivo" panose="020B0604020202020204" charset="0"/>
                <a:ea typeface="Chivo" panose="020B0604020202020204" charset="0"/>
                <a:cs typeface="Chivo" panose="020B0604020202020204" charset="0"/>
              </a:rPr>
              <a:t> An integer </a:t>
            </a:r>
            <a:r>
              <a:rPr lang="en-US" b="0" i="1" dirty="0">
                <a:solidFill>
                  <a:schemeClr val="accent6"/>
                </a:solidFill>
                <a:effectLst/>
                <a:latin typeface="Chivo" panose="020B0604020202020204" charset="0"/>
                <a:ea typeface="Chivo" panose="020B0604020202020204" charset="0"/>
                <a:cs typeface="Chivo" panose="020B0604020202020204" charset="0"/>
              </a:rPr>
              <a:t>k</a:t>
            </a:r>
            <a:r>
              <a:rPr lang="en-US" b="0" i="0" dirty="0">
                <a:solidFill>
                  <a:schemeClr val="accent6"/>
                </a:solidFill>
                <a:effectLst/>
                <a:latin typeface="Chivo" panose="020B0604020202020204" charset="0"/>
                <a:ea typeface="Chivo" panose="020B0604020202020204" charset="0"/>
                <a:cs typeface="Chivo" panose="020B0604020202020204" charset="0"/>
              </a:rPr>
              <a:t> and a collection </a:t>
            </a:r>
            <a:r>
              <a:rPr lang="en-US" b="0" i="1" dirty="0">
                <a:solidFill>
                  <a:schemeClr val="accent6"/>
                </a:solidFill>
                <a:effectLst/>
                <a:latin typeface="Chivo" panose="020B0604020202020204" charset="0"/>
                <a:ea typeface="Chivo" panose="020B0604020202020204" charset="0"/>
                <a:cs typeface="Chivo" panose="020B0604020202020204" charset="0"/>
              </a:rPr>
              <a:t>Patterns</a:t>
            </a:r>
            <a:r>
              <a:rPr lang="en-US" b="0" i="0" dirty="0">
                <a:solidFill>
                  <a:schemeClr val="accent6"/>
                </a:solidFill>
                <a:effectLst/>
                <a:latin typeface="Chivo" panose="020B0604020202020204" charset="0"/>
                <a:ea typeface="Chivo" panose="020B0604020202020204" charset="0"/>
                <a:cs typeface="Chivo" panose="020B0604020202020204" charset="0"/>
              </a:rPr>
              <a:t> of </a:t>
            </a:r>
            <a:r>
              <a:rPr lang="en-US" b="0" i="1" dirty="0">
                <a:solidFill>
                  <a:schemeClr val="accent6"/>
                </a:solidFill>
                <a:effectLst/>
                <a:latin typeface="Chivo" panose="020B0604020202020204" charset="0"/>
                <a:ea typeface="Chivo" panose="020B0604020202020204" charset="0"/>
                <a:cs typeface="Chivo" panose="020B0604020202020204" charset="0"/>
              </a:rPr>
              <a:t>k</a:t>
            </a:r>
            <a:r>
              <a:rPr lang="en-US" b="0" i="0" dirty="0">
                <a:solidFill>
                  <a:schemeClr val="accent6"/>
                </a:solidFill>
                <a:effectLst/>
                <a:latin typeface="Chivo" panose="020B0604020202020204" charset="0"/>
                <a:ea typeface="Chivo" panose="020B0604020202020204" charset="0"/>
                <a:cs typeface="Chivo" panose="020B0604020202020204" charset="0"/>
              </a:rPr>
              <a:t>-mers. </a:t>
            </a:r>
            <a:br>
              <a:rPr lang="en-US" dirty="0">
                <a:solidFill>
                  <a:schemeClr val="accent6"/>
                </a:solidFill>
                <a:latin typeface="Chivo" panose="020B0604020202020204" charset="0"/>
                <a:ea typeface="Chivo" panose="020B0604020202020204" charset="0"/>
                <a:cs typeface="Chivo" panose="020B0604020202020204" charset="0"/>
              </a:rPr>
            </a:br>
            <a:r>
              <a:rPr lang="en-US" sz="1600" b="1" i="1" u="sng" dirty="0">
                <a:solidFill>
                  <a:schemeClr val="bg1">
                    <a:lumMod val="50000"/>
                  </a:schemeClr>
                </a:solidFill>
                <a:effectLst/>
                <a:latin typeface="Chivo" panose="020B0604020202020204" charset="0"/>
                <a:ea typeface="Chivo" panose="020B0604020202020204" charset="0"/>
                <a:cs typeface="Chivo" panose="020B0604020202020204" charset="0"/>
              </a:rPr>
              <a:t>Output  </a:t>
            </a:r>
            <a:r>
              <a:rPr lang="en-US" b="1" i="0" dirty="0">
                <a:solidFill>
                  <a:schemeClr val="accent6"/>
                </a:solidFill>
                <a:effectLst/>
                <a:latin typeface="Chivo" panose="020B0604020202020204" charset="0"/>
                <a:ea typeface="Chivo" panose="020B0604020202020204" charset="0"/>
                <a:cs typeface="Chivo" panose="020B0604020202020204" charset="0"/>
              </a:rPr>
              <a:t>:</a:t>
            </a:r>
            <a:r>
              <a:rPr lang="en-US" b="0" i="0" dirty="0">
                <a:solidFill>
                  <a:schemeClr val="accent6"/>
                </a:solidFill>
                <a:effectLst/>
                <a:latin typeface="Chivo" panose="020B0604020202020204" charset="0"/>
                <a:ea typeface="Chivo" panose="020B0604020202020204" charset="0"/>
                <a:cs typeface="Chivo" panose="020B0604020202020204" charset="0"/>
              </a:rPr>
              <a:t>  An overlap graph, OVERLAP(</a:t>
            </a:r>
            <a:r>
              <a:rPr lang="en-US" sz="1200" b="0" i="1" dirty="0">
                <a:solidFill>
                  <a:schemeClr val="accent6"/>
                </a:solidFill>
                <a:effectLst/>
                <a:latin typeface="Chivo" panose="020B0604020202020204" charset="0"/>
                <a:ea typeface="Chivo" panose="020B0604020202020204" charset="0"/>
                <a:cs typeface="Chivo" panose="020B0604020202020204" charset="0"/>
              </a:rPr>
              <a:t>Patterns</a:t>
            </a:r>
            <a:r>
              <a:rPr lang="en-US" b="0" i="0" dirty="0">
                <a:solidFill>
                  <a:schemeClr val="accent6"/>
                </a:solidFill>
                <a:effectLst/>
                <a:latin typeface="Chivo" panose="020B0604020202020204" charset="0"/>
                <a:ea typeface="Chivo" panose="020B0604020202020204" charset="0"/>
                <a:cs typeface="Chivo" panose="020B0604020202020204" charset="0"/>
              </a:rPr>
              <a:t>)</a:t>
            </a:r>
            <a:endParaRPr lang="en-IN" dirty="0">
              <a:solidFill>
                <a:schemeClr val="accent6"/>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389156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17A9C-0EA0-3C95-C50A-14CAB95D4A12}"/>
              </a:ext>
            </a:extLst>
          </p:cNvPr>
          <p:cNvSpPr txBox="1"/>
          <p:nvPr/>
        </p:nvSpPr>
        <p:spPr>
          <a:xfrm>
            <a:off x="712363" y="281606"/>
            <a:ext cx="7719274" cy="1077218"/>
          </a:xfrm>
          <a:prstGeom prst="rect">
            <a:avLst/>
          </a:prstGeom>
          <a:noFill/>
        </p:spPr>
        <p:txBody>
          <a:bodyPr wrap="square">
            <a:spAutoFit/>
          </a:bodyPr>
          <a:lstStyle/>
          <a:p>
            <a:r>
              <a:rPr lang="en-US" b="0" i="1" dirty="0">
                <a:solidFill>
                  <a:schemeClr val="accent6"/>
                </a:solidFill>
                <a:effectLst/>
                <a:latin typeface="Chivo" panose="020B0604020202020204" charset="0"/>
                <a:ea typeface="Chivo" panose="020B0604020202020204" charset="0"/>
                <a:cs typeface="Chivo" panose="020B0604020202020204" charset="0"/>
              </a:rPr>
              <a:t>The original genome path, highlighted in the overlap graph. Solve the String Reconstruction Problem, we are looking for a path in the overlap graph that visits every node exactly once. In general, a path visiting every node once is called a </a:t>
            </a:r>
            <a:r>
              <a:rPr lang="en-US" sz="1800" b="1" i="1" dirty="0">
                <a:solidFill>
                  <a:schemeClr val="bg2"/>
                </a:solidFill>
                <a:effectLst/>
                <a:latin typeface="Chivo" panose="020B0604020202020204" charset="0"/>
                <a:ea typeface="Chivo" panose="020B0604020202020204" charset="0"/>
                <a:cs typeface="Chivo" panose="020B0604020202020204" charset="0"/>
              </a:rPr>
              <a:t>Hamiltonian path</a:t>
            </a:r>
            <a:r>
              <a:rPr lang="en-US" b="1" i="1" dirty="0">
                <a:solidFill>
                  <a:schemeClr val="accent6"/>
                </a:solidFill>
                <a:effectLst/>
                <a:latin typeface="Chivo" panose="020B0604020202020204" charset="0"/>
                <a:ea typeface="Chivo" panose="020B0604020202020204" charset="0"/>
                <a:cs typeface="Chivo" panose="020B0604020202020204" charset="0"/>
              </a:rPr>
              <a:t>, </a:t>
            </a:r>
            <a:r>
              <a:rPr lang="en-US" b="0" i="1" dirty="0">
                <a:solidFill>
                  <a:schemeClr val="accent6"/>
                </a:solidFill>
                <a:effectLst/>
                <a:latin typeface="Chivo" panose="020B0604020202020204" charset="0"/>
                <a:ea typeface="Chivo" panose="020B0604020202020204" charset="0"/>
                <a:cs typeface="Chivo" panose="020B0604020202020204" charset="0"/>
              </a:rPr>
              <a:t>as shown in the figure below (a Hamiltonian path in the overlap graph).</a:t>
            </a:r>
            <a:endParaRPr lang="en-IN" i="1" dirty="0">
              <a:solidFill>
                <a:schemeClr val="accent6"/>
              </a:solidFill>
              <a:latin typeface="Chivo" panose="020B0604020202020204" charset="0"/>
              <a:ea typeface="Chivo" panose="020B0604020202020204" charset="0"/>
              <a:cs typeface="Chivo" panose="020B0604020202020204" charset="0"/>
            </a:endParaRPr>
          </a:p>
        </p:txBody>
      </p:sp>
      <p:pic>
        <p:nvPicPr>
          <p:cNvPr id="6" name="object 22">
            <a:extLst>
              <a:ext uri="{FF2B5EF4-FFF2-40B4-BE49-F238E27FC236}">
                <a16:creationId xmlns:a16="http://schemas.microsoft.com/office/drawing/2014/main" id="{D9472413-54DF-6681-85D2-AADAB121D78B}"/>
              </a:ext>
            </a:extLst>
          </p:cNvPr>
          <p:cNvPicPr/>
          <p:nvPr/>
        </p:nvPicPr>
        <p:blipFill>
          <a:blip r:embed="rId2" cstate="print"/>
          <a:stretch>
            <a:fillRect/>
          </a:stretch>
        </p:blipFill>
        <p:spPr>
          <a:xfrm>
            <a:off x="1530526" y="1645317"/>
            <a:ext cx="6216117" cy="2617589"/>
          </a:xfrm>
          <a:prstGeom prst="rect">
            <a:avLst/>
          </a:prstGeom>
        </p:spPr>
      </p:pic>
      <p:sp>
        <p:nvSpPr>
          <p:cNvPr id="8" name="TextBox 7">
            <a:extLst>
              <a:ext uri="{FF2B5EF4-FFF2-40B4-BE49-F238E27FC236}">
                <a16:creationId xmlns:a16="http://schemas.microsoft.com/office/drawing/2014/main" id="{88BBCFA0-A3FC-1C6E-C7A8-BA2E944BF023}"/>
              </a:ext>
            </a:extLst>
          </p:cNvPr>
          <p:cNvSpPr txBox="1"/>
          <p:nvPr/>
        </p:nvSpPr>
        <p:spPr>
          <a:xfrm>
            <a:off x="2435838" y="4468969"/>
            <a:ext cx="4272323" cy="307777"/>
          </a:xfrm>
          <a:prstGeom prst="rect">
            <a:avLst/>
          </a:prstGeom>
          <a:noFill/>
        </p:spPr>
        <p:txBody>
          <a:bodyPr wrap="none" rtlCol="0">
            <a:spAutoFit/>
          </a:bodyPr>
          <a:lstStyle/>
          <a:p>
            <a:r>
              <a:rPr lang="en-IN" i="1" dirty="0">
                <a:solidFill>
                  <a:schemeClr val="accent6">
                    <a:lumMod val="75000"/>
                  </a:schemeClr>
                </a:solidFill>
                <a:latin typeface="Chivo" panose="020B0604020202020204" charset="0"/>
                <a:ea typeface="Chivo" panose="020B0604020202020204" charset="0"/>
                <a:cs typeface="Chivo" panose="020B0604020202020204" charset="0"/>
              </a:rPr>
              <a:t>A graph may have more than 1 Hamiltonian path</a:t>
            </a:r>
          </a:p>
        </p:txBody>
      </p:sp>
    </p:spTree>
    <p:extLst>
      <p:ext uri="{BB962C8B-B14F-4D97-AF65-F5344CB8AC3E}">
        <p14:creationId xmlns:p14="http://schemas.microsoft.com/office/powerpoint/2010/main" val="1437705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4E68-84C6-7D5A-E179-092C949F30DF}"/>
              </a:ext>
            </a:extLst>
          </p:cNvPr>
          <p:cNvSpPr>
            <a:spLocks noGrp="1"/>
          </p:cNvSpPr>
          <p:nvPr>
            <p:ph type="title"/>
          </p:nvPr>
        </p:nvSpPr>
        <p:spPr>
          <a:xfrm>
            <a:off x="5365892" y="2178119"/>
            <a:ext cx="3179239" cy="2387700"/>
          </a:xfrm>
        </p:spPr>
        <p:txBody>
          <a:bodyPr/>
          <a:lstStyle/>
          <a:p>
            <a:r>
              <a:rPr lang="en-IN" dirty="0"/>
              <a:t>Origin of </a:t>
            </a:r>
            <a:br>
              <a:rPr lang="en-IN" dirty="0"/>
            </a:br>
            <a:r>
              <a:rPr lang="en-IN" dirty="0"/>
              <a:t>De-Bruijn Graphs</a:t>
            </a:r>
          </a:p>
        </p:txBody>
      </p:sp>
      <p:sp>
        <p:nvSpPr>
          <p:cNvPr id="3" name="TextBox 2">
            <a:extLst>
              <a:ext uri="{FF2B5EF4-FFF2-40B4-BE49-F238E27FC236}">
                <a16:creationId xmlns:a16="http://schemas.microsoft.com/office/drawing/2014/main" id="{66967BE0-7F8B-0EEC-9A16-02B6A878BC38}"/>
              </a:ext>
            </a:extLst>
          </p:cNvPr>
          <p:cNvSpPr txBox="1"/>
          <p:nvPr/>
        </p:nvSpPr>
        <p:spPr>
          <a:xfrm>
            <a:off x="676140" y="577681"/>
            <a:ext cx="7482625" cy="1384995"/>
          </a:xfrm>
          <a:prstGeom prst="rect">
            <a:avLst/>
          </a:prstGeom>
          <a:solidFill>
            <a:schemeClr val="tx1">
              <a:lumMod val="25000"/>
              <a:lumOff val="75000"/>
            </a:schemeClr>
          </a:solidFill>
        </p:spPr>
        <p:txBody>
          <a:bodyPr wrap="square" rtlCol="0">
            <a:spAutoFit/>
          </a:bodyPr>
          <a:lstStyle/>
          <a:p>
            <a:r>
              <a:rPr lang="en-IN" i="1" dirty="0">
                <a:latin typeface="Chivo" panose="020B0604020202020204" charset="0"/>
                <a:ea typeface="Chivo" panose="020B0604020202020204" charset="0"/>
                <a:cs typeface="Chivo" panose="020B0604020202020204" charset="0"/>
              </a:rPr>
              <a:t>A binary string is a string composed of only 0’s and 1’s</a:t>
            </a:r>
          </a:p>
          <a:p>
            <a:r>
              <a:rPr lang="en-IN" i="1" dirty="0">
                <a:latin typeface="Chivo" panose="020B0604020202020204" charset="0"/>
                <a:ea typeface="Chivo" panose="020B0604020202020204" charset="0"/>
                <a:cs typeface="Chivo" panose="020B0604020202020204" charset="0"/>
              </a:rPr>
              <a:t>A binary string is k-universal if it contains every binary k-mer exactly once</a:t>
            </a:r>
          </a:p>
          <a:p>
            <a:r>
              <a:rPr lang="en-IN" i="1" dirty="0">
                <a:latin typeface="Chivo" panose="020B0604020202020204" charset="0"/>
                <a:ea typeface="Chivo" panose="020B0604020202020204" charset="0"/>
                <a:cs typeface="Chivo" panose="020B0604020202020204" charset="0"/>
              </a:rPr>
              <a:t>EX : 0001110100</a:t>
            </a:r>
          </a:p>
          <a:p>
            <a:endParaRPr lang="en-IN" i="1" dirty="0">
              <a:latin typeface="Chivo" panose="020B0604020202020204" charset="0"/>
              <a:ea typeface="Chivo" panose="020B0604020202020204" charset="0"/>
              <a:cs typeface="Chivo" panose="020B0604020202020204" charset="0"/>
            </a:endParaRPr>
          </a:p>
          <a:p>
            <a:r>
              <a:rPr lang="en-IN" i="1" dirty="0">
                <a:latin typeface="Chivo" panose="020B0604020202020204" charset="0"/>
                <a:ea typeface="Chivo" panose="020B0604020202020204" charset="0"/>
                <a:cs typeface="Chivo" panose="020B0604020202020204" charset="0"/>
              </a:rPr>
              <a:t>Finding a k-universal is equivalent to finding a Hamiltonian path  f in overlap graph formed on all binary k-mers</a:t>
            </a:r>
          </a:p>
        </p:txBody>
      </p:sp>
      <p:pic>
        <p:nvPicPr>
          <p:cNvPr id="4" name="object 2">
            <a:extLst>
              <a:ext uri="{FF2B5EF4-FFF2-40B4-BE49-F238E27FC236}">
                <a16:creationId xmlns:a16="http://schemas.microsoft.com/office/drawing/2014/main" id="{D5DD7786-1857-22C7-EAED-E2831888D9D9}"/>
              </a:ext>
            </a:extLst>
          </p:cNvPr>
          <p:cNvPicPr/>
          <p:nvPr/>
        </p:nvPicPr>
        <p:blipFill>
          <a:blip r:embed="rId2" cstate="print"/>
          <a:stretch>
            <a:fillRect/>
          </a:stretch>
        </p:blipFill>
        <p:spPr>
          <a:xfrm>
            <a:off x="1422546" y="2341651"/>
            <a:ext cx="4173325" cy="1729859"/>
          </a:xfrm>
          <a:prstGeom prst="rect">
            <a:avLst/>
          </a:prstGeom>
        </p:spPr>
      </p:pic>
    </p:spTree>
    <p:extLst>
      <p:ext uri="{BB962C8B-B14F-4D97-AF65-F5344CB8AC3E}">
        <p14:creationId xmlns:p14="http://schemas.microsoft.com/office/powerpoint/2010/main" val="2357331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6268-899B-EED3-61E5-6A336154D22A}"/>
              </a:ext>
            </a:extLst>
          </p:cNvPr>
          <p:cNvSpPr>
            <a:spLocks noGrp="1"/>
          </p:cNvSpPr>
          <p:nvPr>
            <p:ph type="title"/>
          </p:nvPr>
        </p:nvSpPr>
        <p:spPr>
          <a:solidFill>
            <a:schemeClr val="accent2"/>
          </a:solidFill>
        </p:spPr>
        <p:txBody>
          <a:bodyPr/>
          <a:lstStyle/>
          <a:p>
            <a:r>
              <a:rPr lang="en-IN" sz="5400" dirty="0">
                <a:solidFill>
                  <a:schemeClr val="tx1"/>
                </a:solidFill>
              </a:rPr>
              <a:t>De-Bruijn Graphs</a:t>
            </a:r>
          </a:p>
        </p:txBody>
      </p:sp>
      <p:sp>
        <p:nvSpPr>
          <p:cNvPr id="3" name="Subtitle 2">
            <a:extLst>
              <a:ext uri="{FF2B5EF4-FFF2-40B4-BE49-F238E27FC236}">
                <a16:creationId xmlns:a16="http://schemas.microsoft.com/office/drawing/2014/main" id="{0E50FD87-54AB-F3AE-316B-109A01F2C5FB}"/>
              </a:ext>
            </a:extLst>
          </p:cNvPr>
          <p:cNvSpPr>
            <a:spLocks noGrp="1"/>
          </p:cNvSpPr>
          <p:nvPr>
            <p:ph type="subTitle" idx="1"/>
          </p:nvPr>
        </p:nvSpPr>
        <p:spPr>
          <a:xfrm flipH="1">
            <a:off x="1095213" y="3007958"/>
            <a:ext cx="6953700" cy="397500"/>
          </a:xfrm>
        </p:spPr>
        <p:txBody>
          <a:bodyPr/>
          <a:lstStyle/>
          <a:p>
            <a:r>
              <a:rPr lang="en-IN" i="1" dirty="0">
                <a:solidFill>
                  <a:schemeClr val="accent6">
                    <a:lumMod val="75000"/>
                  </a:schemeClr>
                </a:solidFill>
              </a:rPr>
              <a:t>Another graph for string Reconstruction</a:t>
            </a:r>
          </a:p>
        </p:txBody>
      </p:sp>
      <p:sp>
        <p:nvSpPr>
          <p:cNvPr id="4" name="Slide Number Placeholder 3">
            <a:extLst>
              <a:ext uri="{FF2B5EF4-FFF2-40B4-BE49-F238E27FC236}">
                <a16:creationId xmlns:a16="http://schemas.microsoft.com/office/drawing/2014/main" id="{221ECDA5-1163-AEC9-DDD8-115AC210D79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71339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C0457C-5769-B8C3-C17F-7BB1CB232A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4" name="TextBox 3">
            <a:extLst>
              <a:ext uri="{FF2B5EF4-FFF2-40B4-BE49-F238E27FC236}">
                <a16:creationId xmlns:a16="http://schemas.microsoft.com/office/drawing/2014/main" id="{5C780EFA-6593-9D04-E04E-781A13569B55}"/>
              </a:ext>
            </a:extLst>
          </p:cNvPr>
          <p:cNvSpPr txBox="1"/>
          <p:nvPr/>
        </p:nvSpPr>
        <p:spPr>
          <a:xfrm>
            <a:off x="714777" y="400363"/>
            <a:ext cx="7476186" cy="4524315"/>
          </a:xfrm>
          <a:prstGeom prst="rect">
            <a:avLst/>
          </a:prstGeom>
          <a:noFill/>
        </p:spPr>
        <p:txBody>
          <a:bodyPr wrap="square" rtlCol="0">
            <a:spAutoFit/>
          </a:bodyPr>
          <a:lstStyle/>
          <a:p>
            <a:pPr marL="285750" indent="-285750">
              <a:buClr>
                <a:schemeClr val="bg2">
                  <a:lumMod val="40000"/>
                  <a:lumOff val="60000"/>
                </a:schemeClr>
              </a:buClr>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Assign 3-mers to edges</a:t>
            </a:r>
          </a:p>
          <a:p>
            <a:pPr marL="285750" indent="-285750">
              <a:buClr>
                <a:schemeClr val="bg2">
                  <a:lumMod val="40000"/>
                  <a:lumOff val="60000"/>
                </a:schemeClr>
              </a:buClr>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Nodes are 2-mers representing the overlapping nucleotides shared by the edges on either side of the node</a:t>
            </a: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p:txBody>
      </p:sp>
      <p:pic>
        <p:nvPicPr>
          <p:cNvPr id="5" name="object 11">
            <a:extLst>
              <a:ext uri="{FF2B5EF4-FFF2-40B4-BE49-F238E27FC236}">
                <a16:creationId xmlns:a16="http://schemas.microsoft.com/office/drawing/2014/main" id="{A9C852BA-BF43-CB05-099C-4A8FC2E530AC}"/>
              </a:ext>
            </a:extLst>
          </p:cNvPr>
          <p:cNvPicPr/>
          <p:nvPr/>
        </p:nvPicPr>
        <p:blipFill rotWithShape="1">
          <a:blip r:embed="rId2" cstate="print"/>
          <a:srcRect l="2797" r="4806" b="50304"/>
          <a:stretch/>
        </p:blipFill>
        <p:spPr>
          <a:xfrm>
            <a:off x="1558341" y="1094911"/>
            <a:ext cx="5183747" cy="1284839"/>
          </a:xfrm>
          <a:prstGeom prst="rect">
            <a:avLst/>
          </a:prstGeom>
        </p:spPr>
      </p:pic>
      <p:sp>
        <p:nvSpPr>
          <p:cNvPr id="7" name="TextBox 6">
            <a:extLst>
              <a:ext uri="{FF2B5EF4-FFF2-40B4-BE49-F238E27FC236}">
                <a16:creationId xmlns:a16="http://schemas.microsoft.com/office/drawing/2014/main" id="{D7DB2B63-9570-9229-0169-C9D42FF010F1}"/>
              </a:ext>
            </a:extLst>
          </p:cNvPr>
          <p:cNvSpPr txBox="1"/>
          <p:nvPr/>
        </p:nvSpPr>
        <p:spPr>
          <a:xfrm>
            <a:off x="1685522" y="2486752"/>
            <a:ext cx="5534696" cy="553998"/>
          </a:xfrm>
          <a:prstGeom prst="rect">
            <a:avLst/>
          </a:prstGeom>
          <a:noFill/>
        </p:spPr>
        <p:txBody>
          <a:bodyPr wrap="square">
            <a:spAutoFit/>
          </a:bodyPr>
          <a:lstStyle/>
          <a:p>
            <a:r>
              <a:rPr lang="en-IN" sz="1600" i="1" dirty="0">
                <a:solidFill>
                  <a:schemeClr val="bg1">
                    <a:lumMod val="50000"/>
                  </a:schemeClr>
                </a:solidFill>
                <a:latin typeface="Chivo" panose="020B0604020202020204" charset="0"/>
                <a:ea typeface="Chivo" panose="020B0604020202020204" charset="0"/>
                <a:cs typeface="Chivo" panose="020B0604020202020204" charset="0"/>
              </a:rPr>
              <a:t> </a:t>
            </a:r>
            <a:r>
              <a:rPr lang="en-IN" i="1" dirty="0">
                <a:solidFill>
                  <a:schemeClr val="bg1">
                    <a:lumMod val="50000"/>
                  </a:schemeClr>
                </a:solidFill>
                <a:latin typeface="Chivo" panose="020B0604020202020204" charset="0"/>
                <a:ea typeface="Chivo" panose="020B0604020202020204" charset="0"/>
                <a:cs typeface="Chivo" panose="020B0604020202020204" charset="0"/>
              </a:rPr>
              <a:t>Genome TAATGCCATGGGATGTT represented as a path with edges labelled  by 3- mers and nodes labelled by 2-mers</a:t>
            </a:r>
            <a:endParaRPr lang="en-IN" dirty="0">
              <a:solidFill>
                <a:schemeClr val="bg1">
                  <a:lumMod val="50000"/>
                </a:schemeClr>
              </a:solidFill>
            </a:endParaRPr>
          </a:p>
        </p:txBody>
      </p:sp>
      <p:sp>
        <p:nvSpPr>
          <p:cNvPr id="8" name="TextBox 7">
            <a:extLst>
              <a:ext uri="{FF2B5EF4-FFF2-40B4-BE49-F238E27FC236}">
                <a16:creationId xmlns:a16="http://schemas.microsoft.com/office/drawing/2014/main" id="{217E9973-1866-9D29-CD83-3F9BA74E94EB}"/>
              </a:ext>
            </a:extLst>
          </p:cNvPr>
          <p:cNvSpPr txBox="1"/>
          <p:nvPr/>
        </p:nvSpPr>
        <p:spPr>
          <a:xfrm>
            <a:off x="714777" y="3215955"/>
            <a:ext cx="8029978" cy="1046440"/>
          </a:xfrm>
          <a:prstGeom prst="rect">
            <a:avLst/>
          </a:prstGeom>
          <a:noFill/>
        </p:spPr>
        <p:txBody>
          <a:bodyPr wrap="square" rtlCol="0">
            <a:spAutoFit/>
          </a:bodyPr>
          <a:lstStyle/>
          <a:p>
            <a:pPr marL="285750" indent="-285750">
              <a:buClr>
                <a:schemeClr val="bg2">
                  <a:lumMod val="40000"/>
                  <a:lumOff val="60000"/>
                </a:schemeClr>
              </a:buClr>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Given a genome </a:t>
            </a:r>
            <a:r>
              <a:rPr lang="en-IN" sz="1600" i="1" dirty="0">
                <a:solidFill>
                  <a:schemeClr val="bg1">
                    <a:lumMod val="50000"/>
                  </a:schemeClr>
                </a:solidFill>
                <a:latin typeface="Chivo" panose="020B0604020202020204" charset="0"/>
                <a:ea typeface="Chivo" panose="020B0604020202020204" charset="0"/>
                <a:cs typeface="Chivo" panose="020B0604020202020204" charset="0"/>
              </a:rPr>
              <a:t>Text ,PATHGRAPHk</a:t>
            </a:r>
            <a:r>
              <a:rPr lang="en-IN" i="1" dirty="0">
                <a:solidFill>
                  <a:schemeClr val="accent6"/>
                </a:solidFill>
                <a:latin typeface="Chivo" panose="020B0604020202020204" charset="0"/>
                <a:ea typeface="Chivo" panose="020B0604020202020204" charset="0"/>
                <a:cs typeface="Chivo" panose="020B0604020202020204" charset="0"/>
              </a:rPr>
              <a:t>(Text) is the path consisting of </a:t>
            </a:r>
            <a:r>
              <a:rPr lang="en-IN" b="1" i="1" dirty="0">
                <a:solidFill>
                  <a:schemeClr val="bg1">
                    <a:lumMod val="50000"/>
                  </a:schemeClr>
                </a:solidFill>
                <a:latin typeface="Chivo" panose="020B0604020202020204" charset="0"/>
                <a:ea typeface="Chivo" panose="020B0604020202020204" charset="0"/>
                <a:cs typeface="Chivo" panose="020B0604020202020204" charset="0"/>
              </a:rPr>
              <a:t>|text|-k+1 </a:t>
            </a:r>
            <a:r>
              <a:rPr lang="en-IN" i="1" dirty="0">
                <a:solidFill>
                  <a:schemeClr val="accent6"/>
                </a:solidFill>
                <a:latin typeface="Chivo" panose="020B0604020202020204" charset="0"/>
                <a:ea typeface="Chivo" panose="020B0604020202020204" charset="0"/>
                <a:cs typeface="Chivo" panose="020B0604020202020204" charset="0"/>
              </a:rPr>
              <a:t>edges , where the i-th edge of this path is labelled by the i-th k-mer in Text and the i-th node of the path is labelled by the </a:t>
            </a:r>
            <a:r>
              <a:rPr lang="en-IN" sz="1600" i="1" dirty="0">
                <a:solidFill>
                  <a:schemeClr val="bg1">
                    <a:lumMod val="50000"/>
                  </a:schemeClr>
                </a:solidFill>
                <a:latin typeface="Chivo" panose="020B0604020202020204" charset="0"/>
                <a:ea typeface="Chivo" panose="020B0604020202020204" charset="0"/>
                <a:cs typeface="Chivo" panose="020B0604020202020204" charset="0"/>
              </a:rPr>
              <a:t>i-th (k-1)-mer </a:t>
            </a:r>
            <a:r>
              <a:rPr lang="en-IN" i="1" dirty="0">
                <a:solidFill>
                  <a:schemeClr val="accent6"/>
                </a:solidFill>
                <a:latin typeface="Chivo" panose="020B0604020202020204" charset="0"/>
                <a:ea typeface="Chivo" panose="020B0604020202020204" charset="0"/>
                <a:cs typeface="Chivo" panose="020B0604020202020204" charset="0"/>
              </a:rPr>
              <a:t>in Text. The de Bruijn graph </a:t>
            </a:r>
            <a:r>
              <a:rPr lang="en-IN" i="1" dirty="0">
                <a:solidFill>
                  <a:schemeClr val="bg1">
                    <a:lumMod val="50000"/>
                  </a:schemeClr>
                </a:solidFill>
                <a:latin typeface="Chivo" panose="020B0604020202020204" charset="0"/>
                <a:ea typeface="Chivo" panose="020B0604020202020204" charset="0"/>
                <a:cs typeface="Chivo" panose="020B0604020202020204" charset="0"/>
              </a:rPr>
              <a:t>DEBRUIGNK(Text) </a:t>
            </a:r>
            <a:r>
              <a:rPr lang="en-IN" i="1" dirty="0">
                <a:solidFill>
                  <a:schemeClr val="accent6"/>
                </a:solidFill>
                <a:latin typeface="Chivo" panose="020B0604020202020204" charset="0"/>
                <a:ea typeface="Chivo" panose="020B0604020202020204" charset="0"/>
                <a:cs typeface="Chivo" panose="020B0604020202020204" charset="0"/>
              </a:rPr>
              <a:t>is formed by gluing identically labelled nodes in PATHGRAPH</a:t>
            </a:r>
            <a:r>
              <a:rPr lang="en-IN" sz="1600" i="1" dirty="0">
                <a:solidFill>
                  <a:schemeClr val="accent6"/>
                </a:solidFill>
                <a:latin typeface="Chivo" panose="020B0604020202020204" charset="0"/>
                <a:ea typeface="Chivo" panose="020B0604020202020204" charset="0"/>
                <a:cs typeface="Chivo" panose="020B0604020202020204" charset="0"/>
              </a:rPr>
              <a:t>k</a:t>
            </a:r>
            <a:r>
              <a:rPr lang="en-IN" i="1" dirty="0">
                <a:solidFill>
                  <a:schemeClr val="accent6"/>
                </a:solidFill>
                <a:latin typeface="Chivo" panose="020B0604020202020204" charset="0"/>
                <a:ea typeface="Chivo" panose="020B0604020202020204" charset="0"/>
                <a:cs typeface="Chivo" panose="020B0604020202020204" charset="0"/>
              </a:rPr>
              <a:t>(Text)</a:t>
            </a:r>
          </a:p>
        </p:txBody>
      </p:sp>
    </p:spTree>
    <p:extLst>
      <p:ext uri="{BB962C8B-B14F-4D97-AF65-F5344CB8AC3E}">
        <p14:creationId xmlns:p14="http://schemas.microsoft.com/office/powerpoint/2010/main" val="266545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278B8D-9249-8962-66C3-9B664CEC7F4E}"/>
              </a:ext>
            </a:extLst>
          </p:cNvPr>
          <p:cNvSpPr>
            <a:spLocks noGrp="1"/>
          </p:cNvSpPr>
          <p:nvPr>
            <p:ph type="subTitle" idx="2"/>
          </p:nvPr>
        </p:nvSpPr>
        <p:spPr>
          <a:xfrm>
            <a:off x="377853" y="369680"/>
            <a:ext cx="7252877" cy="888000"/>
          </a:xfrm>
        </p:spPr>
        <p:txBody>
          <a:bodyPr/>
          <a:lstStyle/>
          <a:p>
            <a:pPr>
              <a:buClr>
                <a:schemeClr val="bg2">
                  <a:lumMod val="40000"/>
                  <a:lumOff val="60000"/>
                </a:schemeClr>
              </a:buClr>
              <a:buFont typeface="Arial" panose="020B0604020202020204" pitchFamily="34" charset="0"/>
              <a:buChar char="•"/>
            </a:pPr>
            <a:r>
              <a:rPr lang="en-IN" sz="1400" i="1" dirty="0"/>
              <a:t>Gluing identically labelled nodes ( 3 AT, 3 TG and 2 GG)</a:t>
            </a:r>
          </a:p>
          <a:p>
            <a:pPr>
              <a:buClr>
                <a:schemeClr val="bg2">
                  <a:lumMod val="40000"/>
                  <a:lumOff val="60000"/>
                </a:schemeClr>
              </a:buClr>
              <a:buFont typeface="Arial" panose="020B0604020202020204" pitchFamily="34" charset="0"/>
              <a:buChar char="•"/>
            </a:pPr>
            <a:r>
              <a:rPr lang="en-IN" sz="1400" i="1" dirty="0"/>
              <a:t>Number of nodes reduced but number of edges remained the same</a:t>
            </a:r>
          </a:p>
        </p:txBody>
      </p:sp>
      <p:sp>
        <p:nvSpPr>
          <p:cNvPr id="7" name="Slide Number Placeholder 6">
            <a:extLst>
              <a:ext uri="{FF2B5EF4-FFF2-40B4-BE49-F238E27FC236}">
                <a16:creationId xmlns:a16="http://schemas.microsoft.com/office/drawing/2014/main" id="{B8D690FF-9652-D5D7-1912-7056B59E78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8" name="object 2">
            <a:extLst>
              <a:ext uri="{FF2B5EF4-FFF2-40B4-BE49-F238E27FC236}">
                <a16:creationId xmlns:a16="http://schemas.microsoft.com/office/drawing/2014/main" id="{88BFF4B4-4994-6806-3255-451DBF6DEE34}"/>
              </a:ext>
            </a:extLst>
          </p:cNvPr>
          <p:cNvPicPr/>
          <p:nvPr/>
        </p:nvPicPr>
        <p:blipFill>
          <a:blip r:embed="rId2" cstate="print"/>
          <a:stretch>
            <a:fillRect/>
          </a:stretch>
        </p:blipFill>
        <p:spPr>
          <a:xfrm>
            <a:off x="1313225" y="1348359"/>
            <a:ext cx="2279979" cy="2914548"/>
          </a:xfrm>
          <a:prstGeom prst="rect">
            <a:avLst/>
          </a:prstGeom>
        </p:spPr>
      </p:pic>
      <p:pic>
        <p:nvPicPr>
          <p:cNvPr id="9" name="object 3">
            <a:extLst>
              <a:ext uri="{FF2B5EF4-FFF2-40B4-BE49-F238E27FC236}">
                <a16:creationId xmlns:a16="http://schemas.microsoft.com/office/drawing/2014/main" id="{EF80EE88-B90F-5B29-B9CA-BFC693249F68}"/>
              </a:ext>
            </a:extLst>
          </p:cNvPr>
          <p:cNvPicPr/>
          <p:nvPr/>
        </p:nvPicPr>
        <p:blipFill>
          <a:blip r:embed="rId3" cstate="print"/>
          <a:stretch>
            <a:fillRect/>
          </a:stretch>
        </p:blipFill>
        <p:spPr>
          <a:xfrm>
            <a:off x="3803936" y="1416676"/>
            <a:ext cx="2094588" cy="2846231"/>
          </a:xfrm>
          <a:prstGeom prst="rect">
            <a:avLst/>
          </a:prstGeom>
        </p:spPr>
      </p:pic>
      <p:grpSp>
        <p:nvGrpSpPr>
          <p:cNvPr id="10" name="object 4">
            <a:extLst>
              <a:ext uri="{FF2B5EF4-FFF2-40B4-BE49-F238E27FC236}">
                <a16:creationId xmlns:a16="http://schemas.microsoft.com/office/drawing/2014/main" id="{922A9824-3949-8F55-D363-673B7D9AAB4B}"/>
              </a:ext>
            </a:extLst>
          </p:cNvPr>
          <p:cNvGrpSpPr/>
          <p:nvPr/>
        </p:nvGrpSpPr>
        <p:grpSpPr>
          <a:xfrm>
            <a:off x="6385363" y="1423445"/>
            <a:ext cx="1985905" cy="2764376"/>
            <a:chOff x="4720590" y="2160269"/>
            <a:chExt cx="1297305" cy="1420495"/>
          </a:xfrm>
        </p:grpSpPr>
        <p:sp>
          <p:nvSpPr>
            <p:cNvPr id="11" name="object 5">
              <a:extLst>
                <a:ext uri="{FF2B5EF4-FFF2-40B4-BE49-F238E27FC236}">
                  <a16:creationId xmlns:a16="http://schemas.microsoft.com/office/drawing/2014/main" id="{9F8D37A0-DB25-0F4F-EAE6-34B74437B3AA}"/>
                </a:ext>
              </a:extLst>
            </p:cNvPr>
            <p:cNvSpPr/>
            <p:nvPr/>
          </p:nvSpPr>
          <p:spPr>
            <a:xfrm>
              <a:off x="5053584" y="3070859"/>
              <a:ext cx="38100" cy="43180"/>
            </a:xfrm>
            <a:custGeom>
              <a:avLst/>
              <a:gdLst/>
              <a:ahLst/>
              <a:cxnLst/>
              <a:rect l="l" t="t" r="r" b="b"/>
              <a:pathLst>
                <a:path w="38100" h="43180">
                  <a:moveTo>
                    <a:pt x="27432" y="42671"/>
                  </a:moveTo>
                  <a:lnTo>
                    <a:pt x="19812" y="42671"/>
                  </a:lnTo>
                  <a:lnTo>
                    <a:pt x="12215" y="41481"/>
                  </a:lnTo>
                  <a:lnTo>
                    <a:pt x="5905" y="37718"/>
                  </a:lnTo>
                  <a:lnTo>
                    <a:pt x="1595" y="31099"/>
                  </a:lnTo>
                  <a:lnTo>
                    <a:pt x="0" y="21335"/>
                  </a:lnTo>
                  <a:lnTo>
                    <a:pt x="1381" y="12858"/>
                  </a:lnTo>
                  <a:lnTo>
                    <a:pt x="5333" y="6095"/>
                  </a:lnTo>
                  <a:lnTo>
                    <a:pt x="11572" y="1619"/>
                  </a:lnTo>
                  <a:lnTo>
                    <a:pt x="19812" y="0"/>
                  </a:lnTo>
                  <a:lnTo>
                    <a:pt x="24384" y="0"/>
                  </a:lnTo>
                  <a:lnTo>
                    <a:pt x="27432" y="1523"/>
                  </a:lnTo>
                  <a:lnTo>
                    <a:pt x="28956" y="3047"/>
                  </a:lnTo>
                  <a:lnTo>
                    <a:pt x="28956" y="0"/>
                  </a:lnTo>
                  <a:lnTo>
                    <a:pt x="35052" y="0"/>
                  </a:lnTo>
                  <a:lnTo>
                    <a:pt x="35052" y="16763"/>
                  </a:lnTo>
                  <a:lnTo>
                    <a:pt x="28956" y="16763"/>
                  </a:lnTo>
                  <a:lnTo>
                    <a:pt x="28956" y="10667"/>
                  </a:lnTo>
                  <a:lnTo>
                    <a:pt x="25908" y="7619"/>
                  </a:lnTo>
                  <a:lnTo>
                    <a:pt x="22859" y="6095"/>
                  </a:lnTo>
                  <a:lnTo>
                    <a:pt x="12192" y="6095"/>
                  </a:lnTo>
                  <a:lnTo>
                    <a:pt x="6096" y="12191"/>
                  </a:lnTo>
                  <a:lnTo>
                    <a:pt x="6096" y="24383"/>
                  </a:lnTo>
                  <a:lnTo>
                    <a:pt x="7619" y="28955"/>
                  </a:lnTo>
                  <a:lnTo>
                    <a:pt x="9143" y="32003"/>
                  </a:lnTo>
                  <a:lnTo>
                    <a:pt x="12192" y="35051"/>
                  </a:lnTo>
                  <a:lnTo>
                    <a:pt x="16763" y="36575"/>
                  </a:lnTo>
                  <a:lnTo>
                    <a:pt x="27432" y="36575"/>
                  </a:lnTo>
                  <a:lnTo>
                    <a:pt x="28956" y="35051"/>
                  </a:lnTo>
                  <a:lnTo>
                    <a:pt x="28956" y="27431"/>
                  </a:lnTo>
                  <a:lnTo>
                    <a:pt x="18288" y="27431"/>
                  </a:lnTo>
                  <a:lnTo>
                    <a:pt x="18288" y="21335"/>
                  </a:lnTo>
                  <a:lnTo>
                    <a:pt x="38100" y="21335"/>
                  </a:lnTo>
                  <a:lnTo>
                    <a:pt x="38100" y="27431"/>
                  </a:lnTo>
                  <a:lnTo>
                    <a:pt x="35052" y="27431"/>
                  </a:lnTo>
                  <a:lnTo>
                    <a:pt x="35052" y="39623"/>
                  </a:lnTo>
                  <a:lnTo>
                    <a:pt x="33528" y="39623"/>
                  </a:lnTo>
                  <a:lnTo>
                    <a:pt x="27432" y="42671"/>
                  </a:lnTo>
                  <a:close/>
                </a:path>
              </a:pathLst>
            </a:custGeom>
            <a:solidFill>
              <a:srgbClr val="169C50"/>
            </a:solidFill>
          </p:spPr>
          <p:txBody>
            <a:bodyPr wrap="square" lIns="0" tIns="0" rIns="0" bIns="0" rtlCol="0"/>
            <a:lstStyle/>
            <a:p>
              <a:endParaRPr/>
            </a:p>
          </p:txBody>
        </p:sp>
        <p:sp>
          <p:nvSpPr>
            <p:cNvPr id="12" name="object 6">
              <a:extLst>
                <a:ext uri="{FF2B5EF4-FFF2-40B4-BE49-F238E27FC236}">
                  <a16:creationId xmlns:a16="http://schemas.microsoft.com/office/drawing/2014/main" id="{291F3558-1E3A-A1B2-8CBC-0C80E06A73BC}"/>
                </a:ext>
              </a:extLst>
            </p:cNvPr>
            <p:cNvSpPr/>
            <p:nvPr/>
          </p:nvSpPr>
          <p:spPr>
            <a:xfrm>
              <a:off x="5093195" y="3072383"/>
              <a:ext cx="81280" cy="40005"/>
            </a:xfrm>
            <a:custGeom>
              <a:avLst/>
              <a:gdLst/>
              <a:ahLst/>
              <a:cxnLst/>
              <a:rect l="l" t="t" r="r" b="b"/>
              <a:pathLst>
                <a:path w="81279" h="40005">
                  <a:moveTo>
                    <a:pt x="41148" y="33528"/>
                  </a:moveTo>
                  <a:lnTo>
                    <a:pt x="36576" y="33528"/>
                  </a:lnTo>
                  <a:lnTo>
                    <a:pt x="34709" y="28956"/>
                  </a:lnTo>
                  <a:lnTo>
                    <a:pt x="32219" y="22860"/>
                  </a:lnTo>
                  <a:lnTo>
                    <a:pt x="26606" y="9144"/>
                  </a:lnTo>
                  <a:lnTo>
                    <a:pt x="25908" y="7442"/>
                  </a:lnTo>
                  <a:lnTo>
                    <a:pt x="25908" y="22860"/>
                  </a:lnTo>
                  <a:lnTo>
                    <a:pt x="15240" y="22860"/>
                  </a:lnTo>
                  <a:lnTo>
                    <a:pt x="19812" y="9144"/>
                  </a:lnTo>
                  <a:lnTo>
                    <a:pt x="25908" y="22860"/>
                  </a:lnTo>
                  <a:lnTo>
                    <a:pt x="25908" y="7442"/>
                  </a:lnTo>
                  <a:lnTo>
                    <a:pt x="22860" y="0"/>
                  </a:lnTo>
                  <a:lnTo>
                    <a:pt x="6096" y="0"/>
                  </a:lnTo>
                  <a:lnTo>
                    <a:pt x="6096" y="6096"/>
                  </a:lnTo>
                  <a:lnTo>
                    <a:pt x="15240" y="6096"/>
                  </a:lnTo>
                  <a:lnTo>
                    <a:pt x="3048" y="33528"/>
                  </a:lnTo>
                  <a:lnTo>
                    <a:pt x="0" y="33528"/>
                  </a:lnTo>
                  <a:lnTo>
                    <a:pt x="0" y="39624"/>
                  </a:lnTo>
                  <a:lnTo>
                    <a:pt x="16764" y="39624"/>
                  </a:lnTo>
                  <a:lnTo>
                    <a:pt x="16764" y="33528"/>
                  </a:lnTo>
                  <a:lnTo>
                    <a:pt x="10668" y="33528"/>
                  </a:lnTo>
                  <a:lnTo>
                    <a:pt x="12192" y="28956"/>
                  </a:lnTo>
                  <a:lnTo>
                    <a:pt x="27432" y="28956"/>
                  </a:lnTo>
                  <a:lnTo>
                    <a:pt x="30480" y="33528"/>
                  </a:lnTo>
                  <a:lnTo>
                    <a:pt x="24384" y="33528"/>
                  </a:lnTo>
                  <a:lnTo>
                    <a:pt x="24384" y="39624"/>
                  </a:lnTo>
                  <a:lnTo>
                    <a:pt x="41148" y="39624"/>
                  </a:lnTo>
                  <a:lnTo>
                    <a:pt x="41148" y="33528"/>
                  </a:lnTo>
                  <a:close/>
                </a:path>
                <a:path w="81279" h="40005">
                  <a:moveTo>
                    <a:pt x="80784" y="0"/>
                  </a:moveTo>
                  <a:lnTo>
                    <a:pt x="44208" y="0"/>
                  </a:lnTo>
                  <a:lnTo>
                    <a:pt x="44208" y="15240"/>
                  </a:lnTo>
                  <a:lnTo>
                    <a:pt x="50304" y="15240"/>
                  </a:lnTo>
                  <a:lnTo>
                    <a:pt x="50304" y="6096"/>
                  </a:lnTo>
                  <a:lnTo>
                    <a:pt x="59448" y="6096"/>
                  </a:lnTo>
                  <a:lnTo>
                    <a:pt x="59448" y="33528"/>
                  </a:lnTo>
                  <a:lnTo>
                    <a:pt x="50304" y="33528"/>
                  </a:lnTo>
                  <a:lnTo>
                    <a:pt x="50304" y="39624"/>
                  </a:lnTo>
                  <a:lnTo>
                    <a:pt x="74688" y="39624"/>
                  </a:lnTo>
                  <a:lnTo>
                    <a:pt x="74688" y="33528"/>
                  </a:lnTo>
                  <a:lnTo>
                    <a:pt x="65544" y="33528"/>
                  </a:lnTo>
                  <a:lnTo>
                    <a:pt x="65544" y="6096"/>
                  </a:lnTo>
                  <a:lnTo>
                    <a:pt x="74688" y="6096"/>
                  </a:lnTo>
                  <a:lnTo>
                    <a:pt x="74688" y="15240"/>
                  </a:lnTo>
                  <a:lnTo>
                    <a:pt x="80784" y="15240"/>
                  </a:lnTo>
                  <a:lnTo>
                    <a:pt x="80784" y="0"/>
                  </a:lnTo>
                  <a:close/>
                </a:path>
              </a:pathLst>
            </a:custGeom>
            <a:solidFill>
              <a:srgbClr val="286EB6"/>
            </a:solidFill>
          </p:spPr>
          <p:txBody>
            <a:bodyPr wrap="square" lIns="0" tIns="0" rIns="0" bIns="0" rtlCol="0"/>
            <a:lstStyle/>
            <a:p>
              <a:endParaRPr/>
            </a:p>
          </p:txBody>
        </p:sp>
        <p:pic>
          <p:nvPicPr>
            <p:cNvPr id="13" name="object 7">
              <a:extLst>
                <a:ext uri="{FF2B5EF4-FFF2-40B4-BE49-F238E27FC236}">
                  <a16:creationId xmlns:a16="http://schemas.microsoft.com/office/drawing/2014/main" id="{77B9C04F-D09E-0EC6-1732-34992362A215}"/>
                </a:ext>
              </a:extLst>
            </p:cNvPr>
            <p:cNvPicPr/>
            <p:nvPr/>
          </p:nvPicPr>
          <p:blipFill>
            <a:blip r:embed="rId4" cstate="print"/>
            <a:stretch>
              <a:fillRect/>
            </a:stretch>
          </p:blipFill>
          <p:spPr>
            <a:xfrm>
              <a:off x="4720590" y="2160269"/>
              <a:ext cx="1296923" cy="1420368"/>
            </a:xfrm>
            <a:prstGeom prst="rect">
              <a:avLst/>
            </a:prstGeom>
          </p:spPr>
        </p:pic>
      </p:grpSp>
    </p:spTree>
    <p:extLst>
      <p:ext uri="{BB962C8B-B14F-4D97-AF65-F5344CB8AC3E}">
        <p14:creationId xmlns:p14="http://schemas.microsoft.com/office/powerpoint/2010/main" val="1334959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8">
            <a:extLst>
              <a:ext uri="{FF2B5EF4-FFF2-40B4-BE49-F238E27FC236}">
                <a16:creationId xmlns:a16="http://schemas.microsoft.com/office/drawing/2014/main" id="{3CCA0FCE-EB78-FCC0-8944-3AB5F9757525}"/>
              </a:ext>
            </a:extLst>
          </p:cNvPr>
          <p:cNvGrpSpPr/>
          <p:nvPr/>
        </p:nvGrpSpPr>
        <p:grpSpPr>
          <a:xfrm>
            <a:off x="898427" y="261486"/>
            <a:ext cx="2015962" cy="2153016"/>
            <a:chOff x="1364742" y="4054601"/>
            <a:chExt cx="1295400" cy="1420495"/>
          </a:xfrm>
          <a:noFill/>
        </p:grpSpPr>
        <p:sp>
          <p:nvSpPr>
            <p:cNvPr id="5" name="object 9">
              <a:extLst>
                <a:ext uri="{FF2B5EF4-FFF2-40B4-BE49-F238E27FC236}">
                  <a16:creationId xmlns:a16="http://schemas.microsoft.com/office/drawing/2014/main" id="{B709C8ED-77AD-2B0E-ED42-0F35476C0C44}"/>
                </a:ext>
              </a:extLst>
            </p:cNvPr>
            <p:cNvSpPr/>
            <p:nvPr/>
          </p:nvSpPr>
          <p:spPr>
            <a:xfrm>
              <a:off x="1697736" y="4965191"/>
              <a:ext cx="36830" cy="43180"/>
            </a:xfrm>
            <a:custGeom>
              <a:avLst/>
              <a:gdLst/>
              <a:ahLst/>
              <a:cxnLst/>
              <a:rect l="l" t="t" r="r" b="b"/>
              <a:pathLst>
                <a:path w="36830" h="43179">
                  <a:moveTo>
                    <a:pt x="25907" y="42672"/>
                  </a:moveTo>
                  <a:lnTo>
                    <a:pt x="19811" y="42672"/>
                  </a:lnTo>
                  <a:lnTo>
                    <a:pt x="12215" y="41267"/>
                  </a:lnTo>
                  <a:lnTo>
                    <a:pt x="5905" y="37147"/>
                  </a:lnTo>
                  <a:lnTo>
                    <a:pt x="1595" y="30456"/>
                  </a:lnTo>
                  <a:lnTo>
                    <a:pt x="0" y="21336"/>
                  </a:lnTo>
                  <a:lnTo>
                    <a:pt x="1357" y="12215"/>
                  </a:lnTo>
                  <a:lnTo>
                    <a:pt x="5143" y="5524"/>
                  </a:lnTo>
                  <a:lnTo>
                    <a:pt x="10929" y="1404"/>
                  </a:lnTo>
                  <a:lnTo>
                    <a:pt x="18287" y="0"/>
                  </a:lnTo>
                  <a:lnTo>
                    <a:pt x="22859" y="0"/>
                  </a:lnTo>
                  <a:lnTo>
                    <a:pt x="28955" y="3048"/>
                  </a:lnTo>
                  <a:lnTo>
                    <a:pt x="28955" y="0"/>
                  </a:lnTo>
                  <a:lnTo>
                    <a:pt x="35051" y="0"/>
                  </a:lnTo>
                  <a:lnTo>
                    <a:pt x="35051" y="16764"/>
                  </a:lnTo>
                  <a:lnTo>
                    <a:pt x="28955" y="16764"/>
                  </a:lnTo>
                  <a:lnTo>
                    <a:pt x="28955" y="9144"/>
                  </a:lnTo>
                  <a:lnTo>
                    <a:pt x="24383" y="7620"/>
                  </a:lnTo>
                  <a:lnTo>
                    <a:pt x="22859" y="6096"/>
                  </a:lnTo>
                  <a:lnTo>
                    <a:pt x="12191" y="6096"/>
                  </a:lnTo>
                  <a:lnTo>
                    <a:pt x="6095" y="10668"/>
                  </a:lnTo>
                  <a:lnTo>
                    <a:pt x="6095" y="27432"/>
                  </a:lnTo>
                  <a:lnTo>
                    <a:pt x="9143" y="32004"/>
                  </a:lnTo>
                  <a:lnTo>
                    <a:pt x="12191" y="35052"/>
                  </a:lnTo>
                  <a:lnTo>
                    <a:pt x="15239" y="36576"/>
                  </a:lnTo>
                  <a:lnTo>
                    <a:pt x="24383" y="36576"/>
                  </a:lnTo>
                  <a:lnTo>
                    <a:pt x="25907" y="35052"/>
                  </a:lnTo>
                  <a:lnTo>
                    <a:pt x="28955" y="35052"/>
                  </a:lnTo>
                  <a:lnTo>
                    <a:pt x="28955" y="27432"/>
                  </a:lnTo>
                  <a:lnTo>
                    <a:pt x="18287" y="27432"/>
                  </a:lnTo>
                  <a:lnTo>
                    <a:pt x="18287" y="21336"/>
                  </a:lnTo>
                  <a:lnTo>
                    <a:pt x="36575" y="21336"/>
                  </a:lnTo>
                  <a:lnTo>
                    <a:pt x="36575" y="27432"/>
                  </a:lnTo>
                  <a:lnTo>
                    <a:pt x="35051" y="27432"/>
                  </a:lnTo>
                  <a:lnTo>
                    <a:pt x="35051" y="39624"/>
                  </a:lnTo>
                  <a:lnTo>
                    <a:pt x="33527" y="39624"/>
                  </a:lnTo>
                  <a:lnTo>
                    <a:pt x="25907" y="42672"/>
                  </a:lnTo>
                  <a:close/>
                </a:path>
              </a:pathLst>
            </a:custGeom>
            <a:grpFill/>
          </p:spPr>
          <p:txBody>
            <a:bodyPr wrap="square" lIns="0" tIns="0" rIns="0" bIns="0" rtlCol="0"/>
            <a:lstStyle/>
            <a:p>
              <a:endParaRPr/>
            </a:p>
          </p:txBody>
        </p:sp>
        <p:sp>
          <p:nvSpPr>
            <p:cNvPr id="6" name="object 10">
              <a:extLst>
                <a:ext uri="{FF2B5EF4-FFF2-40B4-BE49-F238E27FC236}">
                  <a16:creationId xmlns:a16="http://schemas.microsoft.com/office/drawing/2014/main" id="{78F66A7B-70BC-1781-8E06-8F73C520DB7A}"/>
                </a:ext>
              </a:extLst>
            </p:cNvPr>
            <p:cNvSpPr/>
            <p:nvPr/>
          </p:nvSpPr>
          <p:spPr>
            <a:xfrm>
              <a:off x="1735823" y="4966715"/>
              <a:ext cx="81280" cy="40005"/>
            </a:xfrm>
            <a:custGeom>
              <a:avLst/>
              <a:gdLst/>
              <a:ahLst/>
              <a:cxnLst/>
              <a:rect l="l" t="t" r="r" b="b"/>
              <a:pathLst>
                <a:path w="81280" h="40004">
                  <a:moveTo>
                    <a:pt x="41148" y="33528"/>
                  </a:moveTo>
                  <a:lnTo>
                    <a:pt x="36576" y="33528"/>
                  </a:lnTo>
                  <a:lnTo>
                    <a:pt x="34709" y="28956"/>
                  </a:lnTo>
                  <a:lnTo>
                    <a:pt x="32219" y="22860"/>
                  </a:lnTo>
                  <a:lnTo>
                    <a:pt x="26606" y="9144"/>
                  </a:lnTo>
                  <a:lnTo>
                    <a:pt x="25908" y="7442"/>
                  </a:lnTo>
                  <a:lnTo>
                    <a:pt x="25908" y="22860"/>
                  </a:lnTo>
                  <a:lnTo>
                    <a:pt x="15240" y="22860"/>
                  </a:lnTo>
                  <a:lnTo>
                    <a:pt x="21336" y="9144"/>
                  </a:lnTo>
                  <a:lnTo>
                    <a:pt x="25908" y="22860"/>
                  </a:lnTo>
                  <a:lnTo>
                    <a:pt x="25908" y="7442"/>
                  </a:lnTo>
                  <a:lnTo>
                    <a:pt x="22860" y="0"/>
                  </a:lnTo>
                  <a:lnTo>
                    <a:pt x="7620" y="0"/>
                  </a:lnTo>
                  <a:lnTo>
                    <a:pt x="7620" y="6096"/>
                  </a:lnTo>
                  <a:lnTo>
                    <a:pt x="15240" y="6096"/>
                  </a:lnTo>
                  <a:lnTo>
                    <a:pt x="4572" y="33528"/>
                  </a:lnTo>
                  <a:lnTo>
                    <a:pt x="0" y="33528"/>
                  </a:lnTo>
                  <a:lnTo>
                    <a:pt x="0" y="39624"/>
                  </a:lnTo>
                  <a:lnTo>
                    <a:pt x="16764" y="39624"/>
                  </a:lnTo>
                  <a:lnTo>
                    <a:pt x="16764" y="33528"/>
                  </a:lnTo>
                  <a:lnTo>
                    <a:pt x="10668" y="33528"/>
                  </a:lnTo>
                  <a:lnTo>
                    <a:pt x="12192" y="28956"/>
                  </a:lnTo>
                  <a:lnTo>
                    <a:pt x="28956" y="28956"/>
                  </a:lnTo>
                  <a:lnTo>
                    <a:pt x="30480" y="33528"/>
                  </a:lnTo>
                  <a:lnTo>
                    <a:pt x="24384" y="33528"/>
                  </a:lnTo>
                  <a:lnTo>
                    <a:pt x="24384" y="39624"/>
                  </a:lnTo>
                  <a:lnTo>
                    <a:pt x="41148" y="39624"/>
                  </a:lnTo>
                  <a:lnTo>
                    <a:pt x="41148" y="33528"/>
                  </a:lnTo>
                  <a:close/>
                </a:path>
                <a:path w="81280" h="40004">
                  <a:moveTo>
                    <a:pt x="80784" y="0"/>
                  </a:moveTo>
                  <a:lnTo>
                    <a:pt x="45732" y="0"/>
                  </a:lnTo>
                  <a:lnTo>
                    <a:pt x="45732" y="15240"/>
                  </a:lnTo>
                  <a:lnTo>
                    <a:pt x="50304" y="15240"/>
                  </a:lnTo>
                  <a:lnTo>
                    <a:pt x="50304" y="6096"/>
                  </a:lnTo>
                  <a:lnTo>
                    <a:pt x="60972" y="6096"/>
                  </a:lnTo>
                  <a:lnTo>
                    <a:pt x="60972" y="33528"/>
                  </a:lnTo>
                  <a:lnTo>
                    <a:pt x="50304" y="33528"/>
                  </a:lnTo>
                  <a:lnTo>
                    <a:pt x="50304" y="39624"/>
                  </a:lnTo>
                  <a:lnTo>
                    <a:pt x="74688" y="39624"/>
                  </a:lnTo>
                  <a:lnTo>
                    <a:pt x="74688" y="33528"/>
                  </a:lnTo>
                  <a:lnTo>
                    <a:pt x="65544" y="33528"/>
                  </a:lnTo>
                  <a:lnTo>
                    <a:pt x="65544" y="6096"/>
                  </a:lnTo>
                  <a:lnTo>
                    <a:pt x="76212" y="6096"/>
                  </a:lnTo>
                  <a:lnTo>
                    <a:pt x="76212" y="15240"/>
                  </a:lnTo>
                  <a:lnTo>
                    <a:pt x="80784" y="15240"/>
                  </a:lnTo>
                  <a:lnTo>
                    <a:pt x="80784" y="0"/>
                  </a:lnTo>
                  <a:close/>
                </a:path>
              </a:pathLst>
            </a:custGeom>
            <a:grpFill/>
          </p:spPr>
          <p:txBody>
            <a:bodyPr wrap="square" lIns="0" tIns="0" rIns="0" bIns="0" rtlCol="0"/>
            <a:lstStyle/>
            <a:p>
              <a:endParaRPr/>
            </a:p>
          </p:txBody>
        </p:sp>
        <p:pic>
          <p:nvPicPr>
            <p:cNvPr id="7" name="object 11">
              <a:extLst>
                <a:ext uri="{FF2B5EF4-FFF2-40B4-BE49-F238E27FC236}">
                  <a16:creationId xmlns:a16="http://schemas.microsoft.com/office/drawing/2014/main" id="{0E5C38B5-26BE-DA19-8795-18A7CA45BF95}"/>
                </a:ext>
              </a:extLst>
            </p:cNvPr>
            <p:cNvPicPr/>
            <p:nvPr/>
          </p:nvPicPr>
          <p:blipFill>
            <a:blip r:embed="rId2" cstate="print"/>
            <a:stretch>
              <a:fillRect/>
            </a:stretch>
          </p:blipFill>
          <p:spPr>
            <a:xfrm>
              <a:off x="1364742" y="4054601"/>
              <a:ext cx="1295400" cy="1420368"/>
            </a:xfrm>
            <a:prstGeom prst="rect">
              <a:avLst/>
            </a:prstGeom>
            <a:grpFill/>
          </p:spPr>
        </p:pic>
      </p:grpSp>
      <p:pic>
        <p:nvPicPr>
          <p:cNvPr id="8" name="object 12">
            <a:extLst>
              <a:ext uri="{FF2B5EF4-FFF2-40B4-BE49-F238E27FC236}">
                <a16:creationId xmlns:a16="http://schemas.microsoft.com/office/drawing/2014/main" id="{57ECF54F-8606-8AF7-BE83-1631D479F99A}"/>
              </a:ext>
            </a:extLst>
          </p:cNvPr>
          <p:cNvPicPr/>
          <p:nvPr/>
        </p:nvPicPr>
        <p:blipFill>
          <a:blip r:embed="rId3" cstate="print"/>
          <a:stretch>
            <a:fillRect/>
          </a:stretch>
        </p:blipFill>
        <p:spPr>
          <a:xfrm>
            <a:off x="3670479" y="328411"/>
            <a:ext cx="2376031" cy="2086091"/>
          </a:xfrm>
          <a:prstGeom prst="rect">
            <a:avLst/>
          </a:prstGeom>
        </p:spPr>
      </p:pic>
      <p:grpSp>
        <p:nvGrpSpPr>
          <p:cNvPr id="9" name="object 16">
            <a:extLst>
              <a:ext uri="{FF2B5EF4-FFF2-40B4-BE49-F238E27FC236}">
                <a16:creationId xmlns:a16="http://schemas.microsoft.com/office/drawing/2014/main" id="{1E7EBD3F-1BC0-430E-35D9-62448584B29F}"/>
              </a:ext>
            </a:extLst>
          </p:cNvPr>
          <p:cNvGrpSpPr/>
          <p:nvPr/>
        </p:nvGrpSpPr>
        <p:grpSpPr>
          <a:xfrm>
            <a:off x="6802600" y="276896"/>
            <a:ext cx="1843451" cy="2229417"/>
            <a:chOff x="4720590" y="4054601"/>
            <a:chExt cx="1297305" cy="1420495"/>
          </a:xfrm>
        </p:grpSpPr>
        <p:sp>
          <p:nvSpPr>
            <p:cNvPr id="10" name="object 17">
              <a:extLst>
                <a:ext uri="{FF2B5EF4-FFF2-40B4-BE49-F238E27FC236}">
                  <a16:creationId xmlns:a16="http://schemas.microsoft.com/office/drawing/2014/main" id="{AE0F6D0D-7654-CF71-78B2-A7313BDCF96B}"/>
                </a:ext>
              </a:extLst>
            </p:cNvPr>
            <p:cNvSpPr/>
            <p:nvPr/>
          </p:nvSpPr>
          <p:spPr>
            <a:xfrm>
              <a:off x="5053584" y="4965191"/>
              <a:ext cx="38100" cy="43180"/>
            </a:xfrm>
            <a:custGeom>
              <a:avLst/>
              <a:gdLst/>
              <a:ahLst/>
              <a:cxnLst/>
              <a:rect l="l" t="t" r="r" b="b"/>
              <a:pathLst>
                <a:path w="38100" h="43179">
                  <a:moveTo>
                    <a:pt x="27432" y="42672"/>
                  </a:moveTo>
                  <a:lnTo>
                    <a:pt x="19812" y="42672"/>
                  </a:lnTo>
                  <a:lnTo>
                    <a:pt x="12215" y="41267"/>
                  </a:lnTo>
                  <a:lnTo>
                    <a:pt x="5905" y="37147"/>
                  </a:lnTo>
                  <a:lnTo>
                    <a:pt x="1595" y="30456"/>
                  </a:lnTo>
                  <a:lnTo>
                    <a:pt x="0" y="21336"/>
                  </a:lnTo>
                  <a:lnTo>
                    <a:pt x="1381" y="12215"/>
                  </a:lnTo>
                  <a:lnTo>
                    <a:pt x="5333" y="5524"/>
                  </a:lnTo>
                  <a:lnTo>
                    <a:pt x="11572" y="1404"/>
                  </a:lnTo>
                  <a:lnTo>
                    <a:pt x="19812" y="0"/>
                  </a:lnTo>
                  <a:lnTo>
                    <a:pt x="24384" y="0"/>
                  </a:lnTo>
                  <a:lnTo>
                    <a:pt x="27432" y="1524"/>
                  </a:lnTo>
                  <a:lnTo>
                    <a:pt x="28956" y="3048"/>
                  </a:lnTo>
                  <a:lnTo>
                    <a:pt x="28956" y="0"/>
                  </a:lnTo>
                  <a:lnTo>
                    <a:pt x="35052" y="0"/>
                  </a:lnTo>
                  <a:lnTo>
                    <a:pt x="35052" y="16764"/>
                  </a:lnTo>
                  <a:lnTo>
                    <a:pt x="28956" y="16764"/>
                  </a:lnTo>
                  <a:lnTo>
                    <a:pt x="28956" y="9144"/>
                  </a:lnTo>
                  <a:lnTo>
                    <a:pt x="22859" y="6096"/>
                  </a:lnTo>
                  <a:lnTo>
                    <a:pt x="12192" y="6096"/>
                  </a:lnTo>
                  <a:lnTo>
                    <a:pt x="6096" y="10668"/>
                  </a:lnTo>
                  <a:lnTo>
                    <a:pt x="6096" y="24384"/>
                  </a:lnTo>
                  <a:lnTo>
                    <a:pt x="7619" y="28956"/>
                  </a:lnTo>
                  <a:lnTo>
                    <a:pt x="9143" y="32004"/>
                  </a:lnTo>
                  <a:lnTo>
                    <a:pt x="12192" y="35052"/>
                  </a:lnTo>
                  <a:lnTo>
                    <a:pt x="16763" y="36576"/>
                  </a:lnTo>
                  <a:lnTo>
                    <a:pt x="24384" y="36576"/>
                  </a:lnTo>
                  <a:lnTo>
                    <a:pt x="27432" y="35052"/>
                  </a:lnTo>
                  <a:lnTo>
                    <a:pt x="28956" y="35052"/>
                  </a:lnTo>
                  <a:lnTo>
                    <a:pt x="28956" y="27432"/>
                  </a:lnTo>
                  <a:lnTo>
                    <a:pt x="18288" y="27432"/>
                  </a:lnTo>
                  <a:lnTo>
                    <a:pt x="18288" y="21336"/>
                  </a:lnTo>
                  <a:lnTo>
                    <a:pt x="38100" y="21336"/>
                  </a:lnTo>
                  <a:lnTo>
                    <a:pt x="38100" y="27432"/>
                  </a:lnTo>
                  <a:lnTo>
                    <a:pt x="35052" y="27432"/>
                  </a:lnTo>
                  <a:lnTo>
                    <a:pt x="35052" y="39624"/>
                  </a:lnTo>
                  <a:lnTo>
                    <a:pt x="33528" y="39624"/>
                  </a:lnTo>
                  <a:lnTo>
                    <a:pt x="27432" y="42672"/>
                  </a:lnTo>
                  <a:close/>
                </a:path>
              </a:pathLst>
            </a:custGeom>
            <a:solidFill>
              <a:srgbClr val="169C50"/>
            </a:solidFill>
          </p:spPr>
          <p:txBody>
            <a:bodyPr wrap="square" lIns="0" tIns="0" rIns="0" bIns="0" rtlCol="0"/>
            <a:lstStyle/>
            <a:p>
              <a:endParaRPr/>
            </a:p>
          </p:txBody>
        </p:sp>
        <p:sp>
          <p:nvSpPr>
            <p:cNvPr id="11" name="object 18">
              <a:extLst>
                <a:ext uri="{FF2B5EF4-FFF2-40B4-BE49-F238E27FC236}">
                  <a16:creationId xmlns:a16="http://schemas.microsoft.com/office/drawing/2014/main" id="{32B64E06-0355-AEAB-D89E-045D71C5CD2A}"/>
                </a:ext>
              </a:extLst>
            </p:cNvPr>
            <p:cNvSpPr/>
            <p:nvPr/>
          </p:nvSpPr>
          <p:spPr>
            <a:xfrm>
              <a:off x="5093195" y="4966715"/>
              <a:ext cx="81280" cy="40005"/>
            </a:xfrm>
            <a:custGeom>
              <a:avLst/>
              <a:gdLst/>
              <a:ahLst/>
              <a:cxnLst/>
              <a:rect l="l" t="t" r="r" b="b"/>
              <a:pathLst>
                <a:path w="81279" h="40004">
                  <a:moveTo>
                    <a:pt x="41148" y="33528"/>
                  </a:moveTo>
                  <a:lnTo>
                    <a:pt x="36576" y="33528"/>
                  </a:lnTo>
                  <a:lnTo>
                    <a:pt x="34709" y="28956"/>
                  </a:lnTo>
                  <a:lnTo>
                    <a:pt x="32219" y="22860"/>
                  </a:lnTo>
                  <a:lnTo>
                    <a:pt x="26606" y="9144"/>
                  </a:lnTo>
                  <a:lnTo>
                    <a:pt x="25908" y="7442"/>
                  </a:lnTo>
                  <a:lnTo>
                    <a:pt x="25908" y="22860"/>
                  </a:lnTo>
                  <a:lnTo>
                    <a:pt x="15240" y="22860"/>
                  </a:lnTo>
                  <a:lnTo>
                    <a:pt x="19812" y="9144"/>
                  </a:lnTo>
                  <a:lnTo>
                    <a:pt x="25908" y="22860"/>
                  </a:lnTo>
                  <a:lnTo>
                    <a:pt x="25908" y="7442"/>
                  </a:lnTo>
                  <a:lnTo>
                    <a:pt x="22860" y="0"/>
                  </a:lnTo>
                  <a:lnTo>
                    <a:pt x="6096" y="0"/>
                  </a:lnTo>
                  <a:lnTo>
                    <a:pt x="6096" y="6096"/>
                  </a:lnTo>
                  <a:lnTo>
                    <a:pt x="15240" y="6096"/>
                  </a:lnTo>
                  <a:lnTo>
                    <a:pt x="3048" y="33528"/>
                  </a:lnTo>
                  <a:lnTo>
                    <a:pt x="0" y="33528"/>
                  </a:lnTo>
                  <a:lnTo>
                    <a:pt x="0" y="39624"/>
                  </a:lnTo>
                  <a:lnTo>
                    <a:pt x="16764" y="39624"/>
                  </a:lnTo>
                  <a:lnTo>
                    <a:pt x="16764" y="33528"/>
                  </a:lnTo>
                  <a:lnTo>
                    <a:pt x="10668" y="33528"/>
                  </a:lnTo>
                  <a:lnTo>
                    <a:pt x="12192" y="28956"/>
                  </a:lnTo>
                  <a:lnTo>
                    <a:pt x="27432" y="28956"/>
                  </a:lnTo>
                  <a:lnTo>
                    <a:pt x="30480" y="33528"/>
                  </a:lnTo>
                  <a:lnTo>
                    <a:pt x="24384" y="33528"/>
                  </a:lnTo>
                  <a:lnTo>
                    <a:pt x="24384" y="39624"/>
                  </a:lnTo>
                  <a:lnTo>
                    <a:pt x="41148" y="39624"/>
                  </a:lnTo>
                  <a:lnTo>
                    <a:pt x="41148" y="33528"/>
                  </a:lnTo>
                  <a:close/>
                </a:path>
                <a:path w="81279" h="40004">
                  <a:moveTo>
                    <a:pt x="80784" y="0"/>
                  </a:moveTo>
                  <a:lnTo>
                    <a:pt x="44208" y="0"/>
                  </a:lnTo>
                  <a:lnTo>
                    <a:pt x="44208" y="15240"/>
                  </a:lnTo>
                  <a:lnTo>
                    <a:pt x="50304" y="15240"/>
                  </a:lnTo>
                  <a:lnTo>
                    <a:pt x="50304" y="6096"/>
                  </a:lnTo>
                  <a:lnTo>
                    <a:pt x="59448" y="6096"/>
                  </a:lnTo>
                  <a:lnTo>
                    <a:pt x="59448" y="33528"/>
                  </a:lnTo>
                  <a:lnTo>
                    <a:pt x="50304" y="33528"/>
                  </a:lnTo>
                  <a:lnTo>
                    <a:pt x="50304" y="39624"/>
                  </a:lnTo>
                  <a:lnTo>
                    <a:pt x="74688" y="39624"/>
                  </a:lnTo>
                  <a:lnTo>
                    <a:pt x="74688" y="33528"/>
                  </a:lnTo>
                  <a:lnTo>
                    <a:pt x="65544" y="33528"/>
                  </a:lnTo>
                  <a:lnTo>
                    <a:pt x="65544" y="6096"/>
                  </a:lnTo>
                  <a:lnTo>
                    <a:pt x="74688" y="6096"/>
                  </a:lnTo>
                  <a:lnTo>
                    <a:pt x="74688" y="15240"/>
                  </a:lnTo>
                  <a:lnTo>
                    <a:pt x="80784" y="15240"/>
                  </a:lnTo>
                  <a:lnTo>
                    <a:pt x="80784" y="0"/>
                  </a:lnTo>
                  <a:close/>
                </a:path>
              </a:pathLst>
            </a:custGeom>
            <a:solidFill>
              <a:srgbClr val="286EB6"/>
            </a:solidFill>
          </p:spPr>
          <p:txBody>
            <a:bodyPr wrap="square" lIns="0" tIns="0" rIns="0" bIns="0" rtlCol="0"/>
            <a:lstStyle/>
            <a:p>
              <a:endParaRPr/>
            </a:p>
          </p:txBody>
        </p:sp>
        <p:pic>
          <p:nvPicPr>
            <p:cNvPr id="12" name="object 19">
              <a:extLst>
                <a:ext uri="{FF2B5EF4-FFF2-40B4-BE49-F238E27FC236}">
                  <a16:creationId xmlns:a16="http://schemas.microsoft.com/office/drawing/2014/main" id="{5C22AC86-CBFE-9302-9F85-72F3C370D6C3}"/>
                </a:ext>
              </a:extLst>
            </p:cNvPr>
            <p:cNvPicPr/>
            <p:nvPr/>
          </p:nvPicPr>
          <p:blipFill>
            <a:blip r:embed="rId4" cstate="print"/>
            <a:stretch>
              <a:fillRect/>
            </a:stretch>
          </p:blipFill>
          <p:spPr>
            <a:xfrm>
              <a:off x="4720590" y="4054601"/>
              <a:ext cx="1296923" cy="1420368"/>
            </a:xfrm>
            <a:prstGeom prst="rect">
              <a:avLst/>
            </a:prstGeom>
          </p:spPr>
        </p:pic>
      </p:grpSp>
      <p:grpSp>
        <p:nvGrpSpPr>
          <p:cNvPr id="13" name="object 23">
            <a:extLst>
              <a:ext uri="{FF2B5EF4-FFF2-40B4-BE49-F238E27FC236}">
                <a16:creationId xmlns:a16="http://schemas.microsoft.com/office/drawing/2014/main" id="{25F95A72-28F9-5888-31C9-005CE4CD7D79}"/>
              </a:ext>
            </a:extLst>
          </p:cNvPr>
          <p:cNvGrpSpPr/>
          <p:nvPr/>
        </p:nvGrpSpPr>
        <p:grpSpPr>
          <a:xfrm>
            <a:off x="898427" y="2665928"/>
            <a:ext cx="2047186" cy="2216086"/>
            <a:chOff x="1364742" y="5948933"/>
            <a:chExt cx="1295400" cy="1420495"/>
          </a:xfrm>
        </p:grpSpPr>
        <p:sp>
          <p:nvSpPr>
            <p:cNvPr id="14" name="object 24">
              <a:extLst>
                <a:ext uri="{FF2B5EF4-FFF2-40B4-BE49-F238E27FC236}">
                  <a16:creationId xmlns:a16="http://schemas.microsoft.com/office/drawing/2014/main" id="{6C1ECA96-67EE-B7AD-C1D8-8E0742FAF00D}"/>
                </a:ext>
              </a:extLst>
            </p:cNvPr>
            <p:cNvSpPr/>
            <p:nvPr/>
          </p:nvSpPr>
          <p:spPr>
            <a:xfrm>
              <a:off x="1697736" y="6859523"/>
              <a:ext cx="36830" cy="41275"/>
            </a:xfrm>
            <a:custGeom>
              <a:avLst/>
              <a:gdLst/>
              <a:ahLst/>
              <a:cxnLst/>
              <a:rect l="l" t="t" r="r" b="b"/>
              <a:pathLst>
                <a:path w="36830" h="41275">
                  <a:moveTo>
                    <a:pt x="25907" y="41147"/>
                  </a:moveTo>
                  <a:lnTo>
                    <a:pt x="19811" y="41147"/>
                  </a:lnTo>
                  <a:lnTo>
                    <a:pt x="12215" y="39981"/>
                  </a:lnTo>
                  <a:lnTo>
                    <a:pt x="5905" y="36385"/>
                  </a:lnTo>
                  <a:lnTo>
                    <a:pt x="1595" y="30218"/>
                  </a:lnTo>
                  <a:lnTo>
                    <a:pt x="0" y="21335"/>
                  </a:lnTo>
                  <a:lnTo>
                    <a:pt x="1357" y="12215"/>
                  </a:lnTo>
                  <a:lnTo>
                    <a:pt x="5143" y="5524"/>
                  </a:lnTo>
                  <a:lnTo>
                    <a:pt x="10929" y="1404"/>
                  </a:lnTo>
                  <a:lnTo>
                    <a:pt x="18287" y="0"/>
                  </a:lnTo>
                  <a:lnTo>
                    <a:pt x="22859" y="0"/>
                  </a:lnTo>
                  <a:lnTo>
                    <a:pt x="28955" y="3047"/>
                  </a:lnTo>
                  <a:lnTo>
                    <a:pt x="28955" y="0"/>
                  </a:lnTo>
                  <a:lnTo>
                    <a:pt x="35051" y="0"/>
                  </a:lnTo>
                  <a:lnTo>
                    <a:pt x="35051" y="15239"/>
                  </a:lnTo>
                  <a:lnTo>
                    <a:pt x="28955" y="15239"/>
                  </a:lnTo>
                  <a:lnTo>
                    <a:pt x="28955" y="9143"/>
                  </a:lnTo>
                  <a:lnTo>
                    <a:pt x="24383" y="7619"/>
                  </a:lnTo>
                  <a:lnTo>
                    <a:pt x="22859" y="6095"/>
                  </a:lnTo>
                  <a:lnTo>
                    <a:pt x="12191" y="6095"/>
                  </a:lnTo>
                  <a:lnTo>
                    <a:pt x="6095" y="10667"/>
                  </a:lnTo>
                  <a:lnTo>
                    <a:pt x="6095" y="27431"/>
                  </a:lnTo>
                  <a:lnTo>
                    <a:pt x="9143" y="30479"/>
                  </a:lnTo>
                  <a:lnTo>
                    <a:pt x="12191" y="35051"/>
                  </a:lnTo>
                  <a:lnTo>
                    <a:pt x="28955" y="35051"/>
                  </a:lnTo>
                  <a:lnTo>
                    <a:pt x="28955" y="25907"/>
                  </a:lnTo>
                  <a:lnTo>
                    <a:pt x="18287" y="25907"/>
                  </a:lnTo>
                  <a:lnTo>
                    <a:pt x="18287" y="21335"/>
                  </a:lnTo>
                  <a:lnTo>
                    <a:pt x="36575" y="21335"/>
                  </a:lnTo>
                  <a:lnTo>
                    <a:pt x="36575" y="25907"/>
                  </a:lnTo>
                  <a:lnTo>
                    <a:pt x="35051" y="25907"/>
                  </a:lnTo>
                  <a:lnTo>
                    <a:pt x="35051" y="38099"/>
                  </a:lnTo>
                  <a:lnTo>
                    <a:pt x="33527" y="39623"/>
                  </a:lnTo>
                  <a:lnTo>
                    <a:pt x="25907" y="41147"/>
                  </a:lnTo>
                  <a:close/>
                </a:path>
              </a:pathLst>
            </a:custGeom>
            <a:solidFill>
              <a:srgbClr val="169C50"/>
            </a:solidFill>
          </p:spPr>
          <p:txBody>
            <a:bodyPr wrap="square" lIns="0" tIns="0" rIns="0" bIns="0" rtlCol="0"/>
            <a:lstStyle/>
            <a:p>
              <a:endParaRPr/>
            </a:p>
          </p:txBody>
        </p:sp>
        <p:sp>
          <p:nvSpPr>
            <p:cNvPr id="15" name="object 25">
              <a:extLst>
                <a:ext uri="{FF2B5EF4-FFF2-40B4-BE49-F238E27FC236}">
                  <a16:creationId xmlns:a16="http://schemas.microsoft.com/office/drawing/2014/main" id="{6AA19765-1FC4-AE77-4380-1278EABA242A}"/>
                </a:ext>
              </a:extLst>
            </p:cNvPr>
            <p:cNvSpPr/>
            <p:nvPr/>
          </p:nvSpPr>
          <p:spPr>
            <a:xfrm>
              <a:off x="1735823" y="6861047"/>
              <a:ext cx="81280" cy="38100"/>
            </a:xfrm>
            <a:custGeom>
              <a:avLst/>
              <a:gdLst/>
              <a:ahLst/>
              <a:cxnLst/>
              <a:rect l="l" t="t" r="r" b="b"/>
              <a:pathLst>
                <a:path w="81280" h="38100">
                  <a:moveTo>
                    <a:pt x="41148" y="32004"/>
                  </a:moveTo>
                  <a:lnTo>
                    <a:pt x="36576" y="32004"/>
                  </a:lnTo>
                  <a:lnTo>
                    <a:pt x="34620" y="27432"/>
                  </a:lnTo>
                  <a:lnTo>
                    <a:pt x="32664" y="22860"/>
                  </a:lnTo>
                  <a:lnTo>
                    <a:pt x="26784" y="9144"/>
                  </a:lnTo>
                  <a:lnTo>
                    <a:pt x="25908" y="7112"/>
                  </a:lnTo>
                  <a:lnTo>
                    <a:pt x="25908" y="22860"/>
                  </a:lnTo>
                  <a:lnTo>
                    <a:pt x="15240" y="22860"/>
                  </a:lnTo>
                  <a:lnTo>
                    <a:pt x="21336" y="9144"/>
                  </a:lnTo>
                  <a:lnTo>
                    <a:pt x="25908" y="22860"/>
                  </a:lnTo>
                  <a:lnTo>
                    <a:pt x="25908" y="7112"/>
                  </a:lnTo>
                  <a:lnTo>
                    <a:pt x="22860" y="0"/>
                  </a:lnTo>
                  <a:lnTo>
                    <a:pt x="7620" y="0"/>
                  </a:lnTo>
                  <a:lnTo>
                    <a:pt x="7620" y="6096"/>
                  </a:lnTo>
                  <a:lnTo>
                    <a:pt x="15240" y="6096"/>
                  </a:lnTo>
                  <a:lnTo>
                    <a:pt x="4572" y="32004"/>
                  </a:lnTo>
                  <a:lnTo>
                    <a:pt x="0" y="32004"/>
                  </a:lnTo>
                  <a:lnTo>
                    <a:pt x="0" y="38100"/>
                  </a:lnTo>
                  <a:lnTo>
                    <a:pt x="16764" y="38100"/>
                  </a:lnTo>
                  <a:lnTo>
                    <a:pt x="16764" y="32004"/>
                  </a:lnTo>
                  <a:lnTo>
                    <a:pt x="10668" y="32004"/>
                  </a:lnTo>
                  <a:lnTo>
                    <a:pt x="12192" y="27432"/>
                  </a:lnTo>
                  <a:lnTo>
                    <a:pt x="28956" y="27432"/>
                  </a:lnTo>
                  <a:lnTo>
                    <a:pt x="30480" y="32004"/>
                  </a:lnTo>
                  <a:lnTo>
                    <a:pt x="24384" y="32004"/>
                  </a:lnTo>
                  <a:lnTo>
                    <a:pt x="24384" y="38100"/>
                  </a:lnTo>
                  <a:lnTo>
                    <a:pt x="41148" y="38100"/>
                  </a:lnTo>
                  <a:lnTo>
                    <a:pt x="41148" y="32004"/>
                  </a:lnTo>
                  <a:close/>
                </a:path>
                <a:path w="81280" h="38100">
                  <a:moveTo>
                    <a:pt x="80784" y="0"/>
                  </a:moveTo>
                  <a:lnTo>
                    <a:pt x="45732" y="0"/>
                  </a:lnTo>
                  <a:lnTo>
                    <a:pt x="45732" y="13716"/>
                  </a:lnTo>
                  <a:lnTo>
                    <a:pt x="50304" y="13716"/>
                  </a:lnTo>
                  <a:lnTo>
                    <a:pt x="50304" y="6096"/>
                  </a:lnTo>
                  <a:lnTo>
                    <a:pt x="60972" y="6096"/>
                  </a:lnTo>
                  <a:lnTo>
                    <a:pt x="60972" y="32004"/>
                  </a:lnTo>
                  <a:lnTo>
                    <a:pt x="50304" y="32004"/>
                  </a:lnTo>
                  <a:lnTo>
                    <a:pt x="50304" y="38100"/>
                  </a:lnTo>
                  <a:lnTo>
                    <a:pt x="74688" y="38100"/>
                  </a:lnTo>
                  <a:lnTo>
                    <a:pt x="74688" y="32004"/>
                  </a:lnTo>
                  <a:lnTo>
                    <a:pt x="65544" y="32004"/>
                  </a:lnTo>
                  <a:lnTo>
                    <a:pt x="65544" y="6096"/>
                  </a:lnTo>
                  <a:lnTo>
                    <a:pt x="76212" y="6096"/>
                  </a:lnTo>
                  <a:lnTo>
                    <a:pt x="76212" y="13716"/>
                  </a:lnTo>
                  <a:lnTo>
                    <a:pt x="80784" y="13716"/>
                  </a:lnTo>
                  <a:lnTo>
                    <a:pt x="80784" y="0"/>
                  </a:lnTo>
                  <a:close/>
                </a:path>
              </a:pathLst>
            </a:custGeom>
            <a:solidFill>
              <a:srgbClr val="286EB6"/>
            </a:solidFill>
          </p:spPr>
          <p:txBody>
            <a:bodyPr wrap="square" lIns="0" tIns="0" rIns="0" bIns="0" rtlCol="0"/>
            <a:lstStyle/>
            <a:p>
              <a:endParaRPr/>
            </a:p>
          </p:txBody>
        </p:sp>
        <p:pic>
          <p:nvPicPr>
            <p:cNvPr id="16" name="object 26">
              <a:extLst>
                <a:ext uri="{FF2B5EF4-FFF2-40B4-BE49-F238E27FC236}">
                  <a16:creationId xmlns:a16="http://schemas.microsoft.com/office/drawing/2014/main" id="{4FD9D419-3330-4D8A-C85B-955A811E9F1E}"/>
                </a:ext>
              </a:extLst>
            </p:cNvPr>
            <p:cNvPicPr/>
            <p:nvPr/>
          </p:nvPicPr>
          <p:blipFill>
            <a:blip r:embed="rId5" cstate="print"/>
            <a:stretch>
              <a:fillRect/>
            </a:stretch>
          </p:blipFill>
          <p:spPr>
            <a:xfrm>
              <a:off x="1364742" y="5948933"/>
              <a:ext cx="1295400" cy="1420368"/>
            </a:xfrm>
            <a:prstGeom prst="rect">
              <a:avLst/>
            </a:prstGeom>
          </p:spPr>
        </p:pic>
      </p:grpSp>
      <p:grpSp>
        <p:nvGrpSpPr>
          <p:cNvPr id="17" name="object 30">
            <a:extLst>
              <a:ext uri="{FF2B5EF4-FFF2-40B4-BE49-F238E27FC236}">
                <a16:creationId xmlns:a16="http://schemas.microsoft.com/office/drawing/2014/main" id="{29B7AA73-4E0D-03B5-1308-AA066A4B6828}"/>
              </a:ext>
            </a:extLst>
          </p:cNvPr>
          <p:cNvGrpSpPr/>
          <p:nvPr/>
        </p:nvGrpSpPr>
        <p:grpSpPr>
          <a:xfrm>
            <a:off x="3736181" y="2772178"/>
            <a:ext cx="2417132" cy="2215888"/>
            <a:chOff x="2960370" y="5948933"/>
            <a:chExt cx="1295400" cy="1350645"/>
          </a:xfrm>
        </p:grpSpPr>
        <p:sp>
          <p:nvSpPr>
            <p:cNvPr id="18" name="object 31">
              <a:extLst>
                <a:ext uri="{FF2B5EF4-FFF2-40B4-BE49-F238E27FC236}">
                  <a16:creationId xmlns:a16="http://schemas.microsoft.com/office/drawing/2014/main" id="{836368B5-CF68-DE96-7FC7-93E6FDB88588}"/>
                </a:ext>
              </a:extLst>
            </p:cNvPr>
            <p:cNvSpPr/>
            <p:nvPr/>
          </p:nvSpPr>
          <p:spPr>
            <a:xfrm>
              <a:off x="3293364" y="6859523"/>
              <a:ext cx="36830" cy="41275"/>
            </a:xfrm>
            <a:custGeom>
              <a:avLst/>
              <a:gdLst/>
              <a:ahLst/>
              <a:cxnLst/>
              <a:rect l="l" t="t" r="r" b="b"/>
              <a:pathLst>
                <a:path w="36829" h="41275">
                  <a:moveTo>
                    <a:pt x="25907" y="41147"/>
                  </a:moveTo>
                  <a:lnTo>
                    <a:pt x="19811" y="41147"/>
                  </a:lnTo>
                  <a:lnTo>
                    <a:pt x="12215" y="39981"/>
                  </a:lnTo>
                  <a:lnTo>
                    <a:pt x="5905" y="36385"/>
                  </a:lnTo>
                  <a:lnTo>
                    <a:pt x="1595" y="30218"/>
                  </a:lnTo>
                  <a:lnTo>
                    <a:pt x="0" y="21335"/>
                  </a:lnTo>
                  <a:lnTo>
                    <a:pt x="1357" y="12215"/>
                  </a:lnTo>
                  <a:lnTo>
                    <a:pt x="5143" y="5524"/>
                  </a:lnTo>
                  <a:lnTo>
                    <a:pt x="10929" y="1404"/>
                  </a:lnTo>
                  <a:lnTo>
                    <a:pt x="18287" y="0"/>
                  </a:lnTo>
                  <a:lnTo>
                    <a:pt x="22859" y="0"/>
                  </a:lnTo>
                  <a:lnTo>
                    <a:pt x="28955" y="3047"/>
                  </a:lnTo>
                  <a:lnTo>
                    <a:pt x="28955" y="0"/>
                  </a:lnTo>
                  <a:lnTo>
                    <a:pt x="35051" y="0"/>
                  </a:lnTo>
                  <a:lnTo>
                    <a:pt x="35051" y="15239"/>
                  </a:lnTo>
                  <a:lnTo>
                    <a:pt x="28955" y="15239"/>
                  </a:lnTo>
                  <a:lnTo>
                    <a:pt x="28955" y="9143"/>
                  </a:lnTo>
                  <a:lnTo>
                    <a:pt x="22859" y="6095"/>
                  </a:lnTo>
                  <a:lnTo>
                    <a:pt x="12191" y="6095"/>
                  </a:lnTo>
                  <a:lnTo>
                    <a:pt x="6095" y="10667"/>
                  </a:lnTo>
                  <a:lnTo>
                    <a:pt x="6095" y="27431"/>
                  </a:lnTo>
                  <a:lnTo>
                    <a:pt x="9143" y="30479"/>
                  </a:lnTo>
                  <a:lnTo>
                    <a:pt x="12191" y="35051"/>
                  </a:lnTo>
                  <a:lnTo>
                    <a:pt x="28955" y="35051"/>
                  </a:lnTo>
                  <a:lnTo>
                    <a:pt x="28955" y="25907"/>
                  </a:lnTo>
                  <a:lnTo>
                    <a:pt x="18287" y="25907"/>
                  </a:lnTo>
                  <a:lnTo>
                    <a:pt x="18287" y="21335"/>
                  </a:lnTo>
                  <a:lnTo>
                    <a:pt x="36575" y="21335"/>
                  </a:lnTo>
                  <a:lnTo>
                    <a:pt x="36575" y="25907"/>
                  </a:lnTo>
                  <a:lnTo>
                    <a:pt x="35051" y="25907"/>
                  </a:lnTo>
                  <a:lnTo>
                    <a:pt x="35051" y="38099"/>
                  </a:lnTo>
                  <a:lnTo>
                    <a:pt x="33527" y="39623"/>
                  </a:lnTo>
                  <a:lnTo>
                    <a:pt x="25907" y="41147"/>
                  </a:lnTo>
                  <a:close/>
                </a:path>
              </a:pathLst>
            </a:custGeom>
            <a:solidFill>
              <a:srgbClr val="169C50"/>
            </a:solidFill>
          </p:spPr>
          <p:txBody>
            <a:bodyPr wrap="square" lIns="0" tIns="0" rIns="0" bIns="0" rtlCol="0"/>
            <a:lstStyle/>
            <a:p>
              <a:endParaRPr/>
            </a:p>
          </p:txBody>
        </p:sp>
        <p:sp>
          <p:nvSpPr>
            <p:cNvPr id="19" name="object 32">
              <a:extLst>
                <a:ext uri="{FF2B5EF4-FFF2-40B4-BE49-F238E27FC236}">
                  <a16:creationId xmlns:a16="http://schemas.microsoft.com/office/drawing/2014/main" id="{6F10FD8E-59DA-BFBB-1CDE-25B22F49E7A4}"/>
                </a:ext>
              </a:extLst>
            </p:cNvPr>
            <p:cNvSpPr/>
            <p:nvPr/>
          </p:nvSpPr>
          <p:spPr>
            <a:xfrm>
              <a:off x="3331451" y="6861047"/>
              <a:ext cx="81280" cy="38100"/>
            </a:xfrm>
            <a:custGeom>
              <a:avLst/>
              <a:gdLst/>
              <a:ahLst/>
              <a:cxnLst/>
              <a:rect l="l" t="t" r="r" b="b"/>
              <a:pathLst>
                <a:path w="81279" h="38100">
                  <a:moveTo>
                    <a:pt x="41148" y="32004"/>
                  </a:moveTo>
                  <a:lnTo>
                    <a:pt x="36576" y="32004"/>
                  </a:lnTo>
                  <a:lnTo>
                    <a:pt x="34620" y="27432"/>
                  </a:lnTo>
                  <a:lnTo>
                    <a:pt x="32664" y="22860"/>
                  </a:lnTo>
                  <a:lnTo>
                    <a:pt x="26784" y="9144"/>
                  </a:lnTo>
                  <a:lnTo>
                    <a:pt x="25908" y="7112"/>
                  </a:lnTo>
                  <a:lnTo>
                    <a:pt x="25908" y="22860"/>
                  </a:lnTo>
                  <a:lnTo>
                    <a:pt x="15240" y="22860"/>
                  </a:lnTo>
                  <a:lnTo>
                    <a:pt x="21336" y="9144"/>
                  </a:lnTo>
                  <a:lnTo>
                    <a:pt x="25908" y="22860"/>
                  </a:lnTo>
                  <a:lnTo>
                    <a:pt x="25908" y="7112"/>
                  </a:lnTo>
                  <a:lnTo>
                    <a:pt x="22860" y="0"/>
                  </a:lnTo>
                  <a:lnTo>
                    <a:pt x="7620" y="0"/>
                  </a:lnTo>
                  <a:lnTo>
                    <a:pt x="7620" y="6096"/>
                  </a:lnTo>
                  <a:lnTo>
                    <a:pt x="15240" y="6096"/>
                  </a:lnTo>
                  <a:lnTo>
                    <a:pt x="4572" y="32004"/>
                  </a:lnTo>
                  <a:lnTo>
                    <a:pt x="0" y="32004"/>
                  </a:lnTo>
                  <a:lnTo>
                    <a:pt x="0" y="38100"/>
                  </a:lnTo>
                  <a:lnTo>
                    <a:pt x="16764" y="38100"/>
                  </a:lnTo>
                  <a:lnTo>
                    <a:pt x="16764" y="32004"/>
                  </a:lnTo>
                  <a:lnTo>
                    <a:pt x="10668" y="32004"/>
                  </a:lnTo>
                  <a:lnTo>
                    <a:pt x="12192" y="27432"/>
                  </a:lnTo>
                  <a:lnTo>
                    <a:pt x="28956" y="27432"/>
                  </a:lnTo>
                  <a:lnTo>
                    <a:pt x="30480" y="32004"/>
                  </a:lnTo>
                  <a:lnTo>
                    <a:pt x="24384" y="32004"/>
                  </a:lnTo>
                  <a:lnTo>
                    <a:pt x="24384" y="38100"/>
                  </a:lnTo>
                  <a:lnTo>
                    <a:pt x="41148" y="38100"/>
                  </a:lnTo>
                  <a:lnTo>
                    <a:pt x="41148" y="32004"/>
                  </a:lnTo>
                  <a:close/>
                </a:path>
                <a:path w="81279" h="38100">
                  <a:moveTo>
                    <a:pt x="80772" y="0"/>
                  </a:moveTo>
                  <a:lnTo>
                    <a:pt x="45720" y="0"/>
                  </a:lnTo>
                  <a:lnTo>
                    <a:pt x="45720" y="13716"/>
                  </a:lnTo>
                  <a:lnTo>
                    <a:pt x="50292" y="13716"/>
                  </a:lnTo>
                  <a:lnTo>
                    <a:pt x="50292" y="6096"/>
                  </a:lnTo>
                  <a:lnTo>
                    <a:pt x="60960" y="6096"/>
                  </a:lnTo>
                  <a:lnTo>
                    <a:pt x="60960" y="32004"/>
                  </a:lnTo>
                  <a:lnTo>
                    <a:pt x="51816" y="32004"/>
                  </a:lnTo>
                  <a:lnTo>
                    <a:pt x="51816" y="38100"/>
                  </a:lnTo>
                  <a:lnTo>
                    <a:pt x="76200" y="38100"/>
                  </a:lnTo>
                  <a:lnTo>
                    <a:pt x="76200" y="32004"/>
                  </a:lnTo>
                  <a:lnTo>
                    <a:pt x="65532" y="32004"/>
                  </a:lnTo>
                  <a:lnTo>
                    <a:pt x="65532" y="6096"/>
                  </a:lnTo>
                  <a:lnTo>
                    <a:pt x="76200" y="6096"/>
                  </a:lnTo>
                  <a:lnTo>
                    <a:pt x="76200" y="13716"/>
                  </a:lnTo>
                  <a:lnTo>
                    <a:pt x="80772" y="13716"/>
                  </a:lnTo>
                  <a:lnTo>
                    <a:pt x="80772" y="0"/>
                  </a:lnTo>
                  <a:close/>
                </a:path>
              </a:pathLst>
            </a:custGeom>
            <a:solidFill>
              <a:srgbClr val="286EB6"/>
            </a:solidFill>
          </p:spPr>
          <p:txBody>
            <a:bodyPr wrap="square" lIns="0" tIns="0" rIns="0" bIns="0" rtlCol="0"/>
            <a:lstStyle/>
            <a:p>
              <a:endParaRPr/>
            </a:p>
          </p:txBody>
        </p:sp>
        <p:pic>
          <p:nvPicPr>
            <p:cNvPr id="20" name="object 33">
              <a:extLst>
                <a:ext uri="{FF2B5EF4-FFF2-40B4-BE49-F238E27FC236}">
                  <a16:creationId xmlns:a16="http://schemas.microsoft.com/office/drawing/2014/main" id="{2BE5A63F-D628-B10C-A0FC-077C67534F5A}"/>
                </a:ext>
              </a:extLst>
            </p:cNvPr>
            <p:cNvPicPr/>
            <p:nvPr/>
          </p:nvPicPr>
          <p:blipFill>
            <a:blip r:embed="rId6" cstate="print"/>
            <a:stretch>
              <a:fillRect/>
            </a:stretch>
          </p:blipFill>
          <p:spPr>
            <a:xfrm>
              <a:off x="2960370" y="5948933"/>
              <a:ext cx="1295399" cy="1350264"/>
            </a:xfrm>
            <a:prstGeom prst="rect">
              <a:avLst/>
            </a:prstGeom>
          </p:spPr>
        </p:pic>
      </p:grpSp>
      <p:grpSp>
        <p:nvGrpSpPr>
          <p:cNvPr id="21" name="object 34">
            <a:extLst>
              <a:ext uri="{FF2B5EF4-FFF2-40B4-BE49-F238E27FC236}">
                <a16:creationId xmlns:a16="http://schemas.microsoft.com/office/drawing/2014/main" id="{40109051-F590-AC2C-A9DF-E50C84B45C2C}"/>
              </a:ext>
            </a:extLst>
          </p:cNvPr>
          <p:cNvGrpSpPr/>
          <p:nvPr/>
        </p:nvGrpSpPr>
        <p:grpSpPr>
          <a:xfrm>
            <a:off x="6517462" y="2787390"/>
            <a:ext cx="2283345" cy="2151658"/>
            <a:chOff x="4538471" y="5809487"/>
            <a:chExt cx="1656588" cy="1399793"/>
          </a:xfrm>
        </p:grpSpPr>
        <p:pic>
          <p:nvPicPr>
            <p:cNvPr id="22" name="object 35">
              <a:extLst>
                <a:ext uri="{FF2B5EF4-FFF2-40B4-BE49-F238E27FC236}">
                  <a16:creationId xmlns:a16="http://schemas.microsoft.com/office/drawing/2014/main" id="{E6E1406A-7F45-4B66-8C68-CD2812F7AFA0}"/>
                </a:ext>
              </a:extLst>
            </p:cNvPr>
            <p:cNvPicPr/>
            <p:nvPr/>
          </p:nvPicPr>
          <p:blipFill>
            <a:blip r:embed="rId7" cstate="print"/>
            <a:stretch>
              <a:fillRect/>
            </a:stretch>
          </p:blipFill>
          <p:spPr>
            <a:xfrm>
              <a:off x="4538471" y="5809487"/>
              <a:ext cx="1656588" cy="1399793"/>
            </a:xfrm>
            <a:prstGeom prst="rect">
              <a:avLst/>
            </a:prstGeom>
          </p:spPr>
        </p:pic>
        <p:sp>
          <p:nvSpPr>
            <p:cNvPr id="23" name="object 36">
              <a:extLst>
                <a:ext uri="{FF2B5EF4-FFF2-40B4-BE49-F238E27FC236}">
                  <a16:creationId xmlns:a16="http://schemas.microsoft.com/office/drawing/2014/main" id="{2EA5641B-7030-D5C3-B8DF-1941EA460AA7}"/>
                </a:ext>
              </a:extLst>
            </p:cNvPr>
            <p:cNvSpPr/>
            <p:nvPr/>
          </p:nvSpPr>
          <p:spPr>
            <a:xfrm>
              <a:off x="5050536" y="6406895"/>
              <a:ext cx="36830" cy="43180"/>
            </a:xfrm>
            <a:custGeom>
              <a:avLst/>
              <a:gdLst/>
              <a:ahLst/>
              <a:cxnLst/>
              <a:rect l="l" t="t" r="r" b="b"/>
              <a:pathLst>
                <a:path w="36829" h="43179">
                  <a:moveTo>
                    <a:pt x="22860" y="42672"/>
                  </a:moveTo>
                  <a:lnTo>
                    <a:pt x="19812" y="42672"/>
                  </a:lnTo>
                  <a:lnTo>
                    <a:pt x="10287" y="40409"/>
                  </a:lnTo>
                  <a:lnTo>
                    <a:pt x="4191" y="34861"/>
                  </a:lnTo>
                  <a:lnTo>
                    <a:pt x="952" y="27884"/>
                  </a:lnTo>
                  <a:lnTo>
                    <a:pt x="0" y="21336"/>
                  </a:lnTo>
                  <a:lnTo>
                    <a:pt x="1381" y="12215"/>
                  </a:lnTo>
                  <a:lnTo>
                    <a:pt x="5334" y="5524"/>
                  </a:lnTo>
                  <a:lnTo>
                    <a:pt x="11572" y="1404"/>
                  </a:lnTo>
                  <a:lnTo>
                    <a:pt x="19812" y="0"/>
                  </a:lnTo>
                  <a:lnTo>
                    <a:pt x="25908" y="0"/>
                  </a:lnTo>
                  <a:lnTo>
                    <a:pt x="30480" y="1524"/>
                  </a:lnTo>
                  <a:lnTo>
                    <a:pt x="30480" y="3048"/>
                  </a:lnTo>
                  <a:lnTo>
                    <a:pt x="36576" y="3048"/>
                  </a:lnTo>
                  <a:lnTo>
                    <a:pt x="36576" y="6096"/>
                  </a:lnTo>
                  <a:lnTo>
                    <a:pt x="15240" y="6096"/>
                  </a:lnTo>
                  <a:lnTo>
                    <a:pt x="6096" y="9144"/>
                  </a:lnTo>
                  <a:lnTo>
                    <a:pt x="6096" y="28956"/>
                  </a:lnTo>
                  <a:lnTo>
                    <a:pt x="10668" y="36576"/>
                  </a:lnTo>
                  <a:lnTo>
                    <a:pt x="36576" y="36576"/>
                  </a:lnTo>
                  <a:lnTo>
                    <a:pt x="32004" y="41148"/>
                  </a:lnTo>
                  <a:lnTo>
                    <a:pt x="22860" y="42672"/>
                  </a:lnTo>
                  <a:close/>
                </a:path>
                <a:path w="36829" h="43179">
                  <a:moveTo>
                    <a:pt x="36576" y="3048"/>
                  </a:moveTo>
                  <a:lnTo>
                    <a:pt x="30480" y="3048"/>
                  </a:lnTo>
                  <a:lnTo>
                    <a:pt x="30480" y="0"/>
                  </a:lnTo>
                  <a:lnTo>
                    <a:pt x="36576" y="0"/>
                  </a:lnTo>
                  <a:lnTo>
                    <a:pt x="36576" y="3048"/>
                  </a:lnTo>
                  <a:close/>
                </a:path>
                <a:path w="36829" h="43179">
                  <a:moveTo>
                    <a:pt x="36576" y="16764"/>
                  </a:moveTo>
                  <a:lnTo>
                    <a:pt x="30480" y="16764"/>
                  </a:lnTo>
                  <a:lnTo>
                    <a:pt x="30480" y="9144"/>
                  </a:lnTo>
                  <a:lnTo>
                    <a:pt x="24384" y="6096"/>
                  </a:lnTo>
                  <a:lnTo>
                    <a:pt x="36576" y="6096"/>
                  </a:lnTo>
                  <a:lnTo>
                    <a:pt x="36576" y="16764"/>
                  </a:lnTo>
                  <a:close/>
                </a:path>
                <a:path w="36829" h="43179">
                  <a:moveTo>
                    <a:pt x="36576" y="36576"/>
                  </a:moveTo>
                  <a:lnTo>
                    <a:pt x="25908" y="36576"/>
                  </a:lnTo>
                  <a:lnTo>
                    <a:pt x="32004" y="33528"/>
                  </a:lnTo>
                  <a:lnTo>
                    <a:pt x="33528" y="32004"/>
                  </a:lnTo>
                  <a:lnTo>
                    <a:pt x="36576" y="36576"/>
                  </a:lnTo>
                  <a:close/>
                </a:path>
              </a:pathLst>
            </a:custGeom>
            <a:solidFill>
              <a:srgbClr val="ED2328"/>
            </a:solidFill>
          </p:spPr>
          <p:txBody>
            <a:bodyPr wrap="square" lIns="0" tIns="0" rIns="0" bIns="0" rtlCol="0"/>
            <a:lstStyle/>
            <a:p>
              <a:endParaRPr/>
            </a:p>
          </p:txBody>
        </p:sp>
        <p:sp>
          <p:nvSpPr>
            <p:cNvPr id="24" name="object 37">
              <a:extLst>
                <a:ext uri="{FF2B5EF4-FFF2-40B4-BE49-F238E27FC236}">
                  <a16:creationId xmlns:a16="http://schemas.microsoft.com/office/drawing/2014/main" id="{76EDC13E-B367-F3AC-1EA0-98988609C277}"/>
                </a:ext>
              </a:extLst>
            </p:cNvPr>
            <p:cNvSpPr/>
            <p:nvPr/>
          </p:nvSpPr>
          <p:spPr>
            <a:xfrm>
              <a:off x="5090147" y="6408419"/>
              <a:ext cx="81280" cy="40005"/>
            </a:xfrm>
            <a:custGeom>
              <a:avLst/>
              <a:gdLst/>
              <a:ahLst/>
              <a:cxnLst/>
              <a:rect l="l" t="t" r="r" b="b"/>
              <a:pathLst>
                <a:path w="81279" h="40004">
                  <a:moveTo>
                    <a:pt x="41148" y="33528"/>
                  </a:moveTo>
                  <a:lnTo>
                    <a:pt x="36576" y="33528"/>
                  </a:lnTo>
                  <a:lnTo>
                    <a:pt x="34709" y="28956"/>
                  </a:lnTo>
                  <a:lnTo>
                    <a:pt x="32219" y="22860"/>
                  </a:lnTo>
                  <a:lnTo>
                    <a:pt x="26606" y="9144"/>
                  </a:lnTo>
                  <a:lnTo>
                    <a:pt x="25908" y="7442"/>
                  </a:lnTo>
                  <a:lnTo>
                    <a:pt x="25908" y="22860"/>
                  </a:lnTo>
                  <a:lnTo>
                    <a:pt x="15240" y="22860"/>
                  </a:lnTo>
                  <a:lnTo>
                    <a:pt x="19812" y="9144"/>
                  </a:lnTo>
                  <a:lnTo>
                    <a:pt x="25908" y="22860"/>
                  </a:lnTo>
                  <a:lnTo>
                    <a:pt x="25908" y="7442"/>
                  </a:lnTo>
                  <a:lnTo>
                    <a:pt x="22860" y="0"/>
                  </a:lnTo>
                  <a:lnTo>
                    <a:pt x="6096" y="0"/>
                  </a:lnTo>
                  <a:lnTo>
                    <a:pt x="6096" y="6096"/>
                  </a:lnTo>
                  <a:lnTo>
                    <a:pt x="15240" y="6096"/>
                  </a:lnTo>
                  <a:lnTo>
                    <a:pt x="3048" y="33528"/>
                  </a:lnTo>
                  <a:lnTo>
                    <a:pt x="0" y="33528"/>
                  </a:lnTo>
                  <a:lnTo>
                    <a:pt x="0" y="39624"/>
                  </a:lnTo>
                  <a:lnTo>
                    <a:pt x="16764" y="39624"/>
                  </a:lnTo>
                  <a:lnTo>
                    <a:pt x="16764" y="33528"/>
                  </a:lnTo>
                  <a:lnTo>
                    <a:pt x="10668" y="33528"/>
                  </a:lnTo>
                  <a:lnTo>
                    <a:pt x="12192" y="28956"/>
                  </a:lnTo>
                  <a:lnTo>
                    <a:pt x="27432" y="28956"/>
                  </a:lnTo>
                  <a:lnTo>
                    <a:pt x="30480" y="33528"/>
                  </a:lnTo>
                  <a:lnTo>
                    <a:pt x="24384" y="33528"/>
                  </a:lnTo>
                  <a:lnTo>
                    <a:pt x="24384" y="39624"/>
                  </a:lnTo>
                  <a:lnTo>
                    <a:pt x="41148" y="39624"/>
                  </a:lnTo>
                  <a:lnTo>
                    <a:pt x="41148" y="33528"/>
                  </a:lnTo>
                  <a:close/>
                </a:path>
                <a:path w="81279" h="40004">
                  <a:moveTo>
                    <a:pt x="80784" y="0"/>
                  </a:moveTo>
                  <a:lnTo>
                    <a:pt x="44208" y="0"/>
                  </a:lnTo>
                  <a:lnTo>
                    <a:pt x="44208" y="15240"/>
                  </a:lnTo>
                  <a:lnTo>
                    <a:pt x="50304" y="15240"/>
                  </a:lnTo>
                  <a:lnTo>
                    <a:pt x="50304" y="6096"/>
                  </a:lnTo>
                  <a:lnTo>
                    <a:pt x="59448" y="6096"/>
                  </a:lnTo>
                  <a:lnTo>
                    <a:pt x="59448" y="33528"/>
                  </a:lnTo>
                  <a:lnTo>
                    <a:pt x="50304" y="33528"/>
                  </a:lnTo>
                  <a:lnTo>
                    <a:pt x="50304" y="39624"/>
                  </a:lnTo>
                  <a:lnTo>
                    <a:pt x="74688" y="39624"/>
                  </a:lnTo>
                  <a:lnTo>
                    <a:pt x="74688" y="33528"/>
                  </a:lnTo>
                  <a:lnTo>
                    <a:pt x="65544" y="33528"/>
                  </a:lnTo>
                  <a:lnTo>
                    <a:pt x="65544" y="6096"/>
                  </a:lnTo>
                  <a:lnTo>
                    <a:pt x="74688" y="6096"/>
                  </a:lnTo>
                  <a:lnTo>
                    <a:pt x="74688" y="15240"/>
                  </a:lnTo>
                  <a:lnTo>
                    <a:pt x="80784" y="15240"/>
                  </a:lnTo>
                  <a:lnTo>
                    <a:pt x="80784" y="0"/>
                  </a:lnTo>
                  <a:close/>
                </a:path>
              </a:pathLst>
            </a:custGeom>
            <a:solidFill>
              <a:srgbClr val="286EB6"/>
            </a:solidFill>
          </p:spPr>
          <p:txBody>
            <a:bodyPr wrap="square" lIns="0" tIns="0" rIns="0" bIns="0" rtlCol="0"/>
            <a:lstStyle/>
            <a:p>
              <a:endParaRPr/>
            </a:p>
          </p:txBody>
        </p:sp>
        <p:sp>
          <p:nvSpPr>
            <p:cNvPr id="25" name="object 38">
              <a:extLst>
                <a:ext uri="{FF2B5EF4-FFF2-40B4-BE49-F238E27FC236}">
                  <a16:creationId xmlns:a16="http://schemas.microsoft.com/office/drawing/2014/main" id="{6C90E444-CFE8-D82F-77D1-DD4B6376B0F4}"/>
                </a:ext>
              </a:extLst>
            </p:cNvPr>
            <p:cNvSpPr/>
            <p:nvPr/>
          </p:nvSpPr>
          <p:spPr>
            <a:xfrm>
              <a:off x="5053583" y="6859523"/>
              <a:ext cx="38100" cy="41275"/>
            </a:xfrm>
            <a:custGeom>
              <a:avLst/>
              <a:gdLst/>
              <a:ahLst/>
              <a:cxnLst/>
              <a:rect l="l" t="t" r="r" b="b"/>
              <a:pathLst>
                <a:path w="38100" h="41275">
                  <a:moveTo>
                    <a:pt x="27432" y="41147"/>
                  </a:moveTo>
                  <a:lnTo>
                    <a:pt x="19812" y="41147"/>
                  </a:lnTo>
                  <a:lnTo>
                    <a:pt x="12215" y="39981"/>
                  </a:lnTo>
                  <a:lnTo>
                    <a:pt x="5905" y="36385"/>
                  </a:lnTo>
                  <a:lnTo>
                    <a:pt x="1595" y="30218"/>
                  </a:lnTo>
                  <a:lnTo>
                    <a:pt x="0" y="21335"/>
                  </a:lnTo>
                  <a:lnTo>
                    <a:pt x="1381" y="12215"/>
                  </a:lnTo>
                  <a:lnTo>
                    <a:pt x="5333" y="5524"/>
                  </a:lnTo>
                  <a:lnTo>
                    <a:pt x="11572" y="1404"/>
                  </a:lnTo>
                  <a:lnTo>
                    <a:pt x="19812" y="0"/>
                  </a:lnTo>
                  <a:lnTo>
                    <a:pt x="24384" y="0"/>
                  </a:lnTo>
                  <a:lnTo>
                    <a:pt x="27432" y="1523"/>
                  </a:lnTo>
                  <a:lnTo>
                    <a:pt x="28956" y="3047"/>
                  </a:lnTo>
                  <a:lnTo>
                    <a:pt x="28956" y="0"/>
                  </a:lnTo>
                  <a:lnTo>
                    <a:pt x="35052" y="0"/>
                  </a:lnTo>
                  <a:lnTo>
                    <a:pt x="35052" y="15239"/>
                  </a:lnTo>
                  <a:lnTo>
                    <a:pt x="28956" y="15239"/>
                  </a:lnTo>
                  <a:lnTo>
                    <a:pt x="28956" y="9143"/>
                  </a:lnTo>
                  <a:lnTo>
                    <a:pt x="22859" y="6095"/>
                  </a:lnTo>
                  <a:lnTo>
                    <a:pt x="12192" y="6095"/>
                  </a:lnTo>
                  <a:lnTo>
                    <a:pt x="6096" y="10667"/>
                  </a:lnTo>
                  <a:lnTo>
                    <a:pt x="6096" y="24383"/>
                  </a:lnTo>
                  <a:lnTo>
                    <a:pt x="9143" y="30479"/>
                  </a:lnTo>
                  <a:lnTo>
                    <a:pt x="12192" y="35051"/>
                  </a:lnTo>
                  <a:lnTo>
                    <a:pt x="28956" y="35051"/>
                  </a:lnTo>
                  <a:lnTo>
                    <a:pt x="28956" y="25907"/>
                  </a:lnTo>
                  <a:lnTo>
                    <a:pt x="18288" y="25907"/>
                  </a:lnTo>
                  <a:lnTo>
                    <a:pt x="18288" y="21335"/>
                  </a:lnTo>
                  <a:lnTo>
                    <a:pt x="38100" y="21335"/>
                  </a:lnTo>
                  <a:lnTo>
                    <a:pt x="38100" y="25907"/>
                  </a:lnTo>
                  <a:lnTo>
                    <a:pt x="35052" y="25907"/>
                  </a:lnTo>
                  <a:lnTo>
                    <a:pt x="35052" y="38099"/>
                  </a:lnTo>
                  <a:lnTo>
                    <a:pt x="33528" y="39623"/>
                  </a:lnTo>
                  <a:lnTo>
                    <a:pt x="27432" y="41147"/>
                  </a:lnTo>
                  <a:close/>
                </a:path>
              </a:pathLst>
            </a:custGeom>
            <a:solidFill>
              <a:srgbClr val="169C50"/>
            </a:solidFill>
          </p:spPr>
          <p:txBody>
            <a:bodyPr wrap="square" lIns="0" tIns="0" rIns="0" bIns="0" rtlCol="0"/>
            <a:lstStyle/>
            <a:p>
              <a:endParaRPr/>
            </a:p>
          </p:txBody>
        </p:sp>
        <p:sp>
          <p:nvSpPr>
            <p:cNvPr id="26" name="object 39">
              <a:extLst>
                <a:ext uri="{FF2B5EF4-FFF2-40B4-BE49-F238E27FC236}">
                  <a16:creationId xmlns:a16="http://schemas.microsoft.com/office/drawing/2014/main" id="{B1F87143-E701-A955-23A5-E4870E5C938A}"/>
                </a:ext>
              </a:extLst>
            </p:cNvPr>
            <p:cNvSpPr/>
            <p:nvPr/>
          </p:nvSpPr>
          <p:spPr>
            <a:xfrm>
              <a:off x="5093195" y="6861047"/>
              <a:ext cx="81280" cy="38100"/>
            </a:xfrm>
            <a:custGeom>
              <a:avLst/>
              <a:gdLst/>
              <a:ahLst/>
              <a:cxnLst/>
              <a:rect l="l" t="t" r="r" b="b"/>
              <a:pathLst>
                <a:path w="81279" h="38100">
                  <a:moveTo>
                    <a:pt x="41148" y="32004"/>
                  </a:moveTo>
                  <a:lnTo>
                    <a:pt x="36576" y="32004"/>
                  </a:lnTo>
                  <a:lnTo>
                    <a:pt x="34620" y="27432"/>
                  </a:lnTo>
                  <a:lnTo>
                    <a:pt x="32664" y="22860"/>
                  </a:lnTo>
                  <a:lnTo>
                    <a:pt x="26784" y="9144"/>
                  </a:lnTo>
                  <a:lnTo>
                    <a:pt x="25908" y="7112"/>
                  </a:lnTo>
                  <a:lnTo>
                    <a:pt x="25908" y="22860"/>
                  </a:lnTo>
                  <a:lnTo>
                    <a:pt x="15240" y="22860"/>
                  </a:lnTo>
                  <a:lnTo>
                    <a:pt x="19812" y="9144"/>
                  </a:lnTo>
                  <a:lnTo>
                    <a:pt x="25908" y="22860"/>
                  </a:lnTo>
                  <a:lnTo>
                    <a:pt x="25908" y="7112"/>
                  </a:lnTo>
                  <a:lnTo>
                    <a:pt x="22860" y="0"/>
                  </a:lnTo>
                  <a:lnTo>
                    <a:pt x="6096" y="0"/>
                  </a:lnTo>
                  <a:lnTo>
                    <a:pt x="6096" y="6096"/>
                  </a:lnTo>
                  <a:lnTo>
                    <a:pt x="15240" y="6096"/>
                  </a:lnTo>
                  <a:lnTo>
                    <a:pt x="3048" y="32004"/>
                  </a:lnTo>
                  <a:lnTo>
                    <a:pt x="0" y="32004"/>
                  </a:lnTo>
                  <a:lnTo>
                    <a:pt x="0" y="38100"/>
                  </a:lnTo>
                  <a:lnTo>
                    <a:pt x="16764" y="38100"/>
                  </a:lnTo>
                  <a:lnTo>
                    <a:pt x="16764" y="32004"/>
                  </a:lnTo>
                  <a:lnTo>
                    <a:pt x="10668" y="32004"/>
                  </a:lnTo>
                  <a:lnTo>
                    <a:pt x="12192" y="27432"/>
                  </a:lnTo>
                  <a:lnTo>
                    <a:pt x="27432" y="27432"/>
                  </a:lnTo>
                  <a:lnTo>
                    <a:pt x="30480" y="32004"/>
                  </a:lnTo>
                  <a:lnTo>
                    <a:pt x="24384" y="32004"/>
                  </a:lnTo>
                  <a:lnTo>
                    <a:pt x="24384" y="38100"/>
                  </a:lnTo>
                  <a:lnTo>
                    <a:pt x="41148" y="38100"/>
                  </a:lnTo>
                  <a:lnTo>
                    <a:pt x="41148" y="32004"/>
                  </a:lnTo>
                  <a:close/>
                </a:path>
                <a:path w="81279" h="38100">
                  <a:moveTo>
                    <a:pt x="80784" y="0"/>
                  </a:moveTo>
                  <a:lnTo>
                    <a:pt x="44208" y="0"/>
                  </a:lnTo>
                  <a:lnTo>
                    <a:pt x="44208" y="13716"/>
                  </a:lnTo>
                  <a:lnTo>
                    <a:pt x="50304" y="13716"/>
                  </a:lnTo>
                  <a:lnTo>
                    <a:pt x="50304" y="6096"/>
                  </a:lnTo>
                  <a:lnTo>
                    <a:pt x="59448" y="6096"/>
                  </a:lnTo>
                  <a:lnTo>
                    <a:pt x="59448" y="32004"/>
                  </a:lnTo>
                  <a:lnTo>
                    <a:pt x="50304" y="32004"/>
                  </a:lnTo>
                  <a:lnTo>
                    <a:pt x="50304" y="38100"/>
                  </a:lnTo>
                  <a:lnTo>
                    <a:pt x="74688" y="38100"/>
                  </a:lnTo>
                  <a:lnTo>
                    <a:pt x="74688" y="32004"/>
                  </a:lnTo>
                  <a:lnTo>
                    <a:pt x="65544" y="32004"/>
                  </a:lnTo>
                  <a:lnTo>
                    <a:pt x="65544" y="6096"/>
                  </a:lnTo>
                  <a:lnTo>
                    <a:pt x="74688" y="6096"/>
                  </a:lnTo>
                  <a:lnTo>
                    <a:pt x="74688" y="13716"/>
                  </a:lnTo>
                  <a:lnTo>
                    <a:pt x="80784" y="13716"/>
                  </a:lnTo>
                  <a:lnTo>
                    <a:pt x="80784" y="0"/>
                  </a:lnTo>
                  <a:close/>
                </a:path>
              </a:pathLst>
            </a:custGeom>
            <a:solidFill>
              <a:srgbClr val="286EB6"/>
            </a:solidFill>
          </p:spPr>
          <p:txBody>
            <a:bodyPr wrap="square" lIns="0" tIns="0" rIns="0" bIns="0" rtlCol="0"/>
            <a:lstStyle/>
            <a:p>
              <a:endParaRPr/>
            </a:p>
          </p:txBody>
        </p:sp>
      </p:grpSp>
    </p:spTree>
    <p:extLst>
      <p:ext uri="{BB962C8B-B14F-4D97-AF65-F5344CB8AC3E}">
        <p14:creationId xmlns:p14="http://schemas.microsoft.com/office/powerpoint/2010/main" val="1429923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5" name="Google Shape;1535;p39"/>
          <p:cNvSpPr txBox="1">
            <a:spLocks noGrp="1"/>
          </p:cNvSpPr>
          <p:nvPr>
            <p:ph type="title"/>
          </p:nvPr>
        </p:nvSpPr>
        <p:spPr>
          <a:xfrm>
            <a:off x="4411313" y="819676"/>
            <a:ext cx="43476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Eulerian path</a:t>
            </a:r>
            <a:endParaRPr dirty="0"/>
          </a:p>
        </p:txBody>
      </p:sp>
      <p:sp>
        <p:nvSpPr>
          <p:cNvPr id="1537" name="Google Shape;1537;p39"/>
          <p:cNvSpPr txBox="1">
            <a:spLocks noGrp="1"/>
          </p:cNvSpPr>
          <p:nvPr>
            <p:ph type="subTitle" idx="1"/>
          </p:nvPr>
        </p:nvSpPr>
        <p:spPr>
          <a:xfrm>
            <a:off x="5755312" y="2639107"/>
            <a:ext cx="3308287" cy="69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1600" i="1" dirty="0"/>
              <a:t>Finding a path in the de- Bruijin graph that visits every edge exactly once</a:t>
            </a:r>
          </a:p>
        </p:txBody>
      </p:sp>
      <p:sp>
        <p:nvSpPr>
          <p:cNvPr id="1538" name="Google Shape;1538;p39"/>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grpSp>
        <p:nvGrpSpPr>
          <p:cNvPr id="1540" name="Google Shape;1540;p39"/>
          <p:cNvGrpSpPr/>
          <p:nvPr/>
        </p:nvGrpSpPr>
        <p:grpSpPr>
          <a:xfrm>
            <a:off x="393869" y="2551338"/>
            <a:ext cx="657000" cy="657000"/>
            <a:chOff x="1754319" y="3382375"/>
            <a:chExt cx="657000" cy="657000"/>
          </a:xfrm>
        </p:grpSpPr>
        <p:sp>
          <p:nvSpPr>
            <p:cNvPr id="1541" name="Google Shape;1541;p39"/>
            <p:cNvSpPr/>
            <p:nvPr/>
          </p:nvSpPr>
          <p:spPr>
            <a:xfrm>
              <a:off x="1754319" y="3382375"/>
              <a:ext cx="657000" cy="657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1964585" y="3620550"/>
              <a:ext cx="242708" cy="199544"/>
            </a:xfrm>
            <a:custGeom>
              <a:avLst/>
              <a:gdLst/>
              <a:ahLst/>
              <a:cxnLst/>
              <a:rect l="l" t="t" r="r" b="b"/>
              <a:pathLst>
                <a:path w="11752" h="9662" extrusionOk="0">
                  <a:moveTo>
                    <a:pt x="8574" y="0"/>
                  </a:moveTo>
                  <a:cubicBezTo>
                    <a:pt x="10315" y="44"/>
                    <a:pt x="11751" y="1436"/>
                    <a:pt x="11751" y="3221"/>
                  </a:cubicBezTo>
                  <a:cubicBezTo>
                    <a:pt x="11751" y="6485"/>
                    <a:pt x="5876" y="9662"/>
                    <a:pt x="5876" y="9662"/>
                  </a:cubicBezTo>
                  <a:cubicBezTo>
                    <a:pt x="5876" y="9662"/>
                    <a:pt x="1" y="6398"/>
                    <a:pt x="1" y="3221"/>
                  </a:cubicBezTo>
                  <a:cubicBezTo>
                    <a:pt x="1" y="1436"/>
                    <a:pt x="1437" y="0"/>
                    <a:pt x="3178" y="0"/>
                  </a:cubicBezTo>
                  <a:lnTo>
                    <a:pt x="3178" y="0"/>
                  </a:lnTo>
                  <a:cubicBezTo>
                    <a:pt x="4266" y="0"/>
                    <a:pt x="5267" y="566"/>
                    <a:pt x="5876" y="1436"/>
                  </a:cubicBezTo>
                  <a:cubicBezTo>
                    <a:pt x="6485" y="566"/>
                    <a:pt x="7486"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39"/>
          <p:cNvGrpSpPr/>
          <p:nvPr/>
        </p:nvGrpSpPr>
        <p:grpSpPr>
          <a:xfrm>
            <a:off x="2754275" y="4047426"/>
            <a:ext cx="1744800" cy="408900"/>
            <a:chOff x="7162600" y="2495276"/>
            <a:chExt cx="1744800" cy="408900"/>
          </a:xfrm>
        </p:grpSpPr>
        <p:sp>
          <p:nvSpPr>
            <p:cNvPr id="1544" name="Google Shape;1544;p39"/>
            <p:cNvSpPr/>
            <p:nvPr/>
          </p:nvSpPr>
          <p:spPr>
            <a:xfrm>
              <a:off x="7162600" y="2495276"/>
              <a:ext cx="1744800" cy="408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5" name="Google Shape;1545;p39"/>
            <p:cNvGrpSpPr/>
            <p:nvPr/>
          </p:nvGrpSpPr>
          <p:grpSpPr>
            <a:xfrm>
              <a:off x="7250338" y="2565340"/>
              <a:ext cx="1569301" cy="268772"/>
              <a:chOff x="7225788" y="2625128"/>
              <a:chExt cx="1569301" cy="268772"/>
            </a:xfrm>
          </p:grpSpPr>
          <p:sp>
            <p:nvSpPr>
              <p:cNvPr id="1546" name="Google Shape;1546;p39"/>
              <p:cNvSpPr/>
              <p:nvPr/>
            </p:nvSpPr>
            <p:spPr>
              <a:xfrm>
                <a:off x="7225788" y="2625128"/>
                <a:ext cx="268751" cy="268772"/>
              </a:xfrm>
              <a:custGeom>
                <a:avLst/>
                <a:gdLst/>
                <a:ahLst/>
                <a:cxnLst/>
                <a:rect l="l" t="t" r="r" b="b"/>
                <a:pathLst>
                  <a:path w="13013" h="13014" extrusionOk="0">
                    <a:moveTo>
                      <a:pt x="6485" y="1"/>
                    </a:moveTo>
                    <a:cubicBezTo>
                      <a:pt x="2916" y="1"/>
                      <a:pt x="0" y="2917"/>
                      <a:pt x="0" y="6529"/>
                    </a:cubicBezTo>
                    <a:cubicBezTo>
                      <a:pt x="0" y="10141"/>
                      <a:pt x="2916" y="13013"/>
                      <a:pt x="6485" y="13013"/>
                    </a:cubicBezTo>
                    <a:cubicBezTo>
                      <a:pt x="10097" y="13013"/>
                      <a:pt x="13013" y="10141"/>
                      <a:pt x="13013" y="6529"/>
                    </a:cubicBezTo>
                    <a:cubicBezTo>
                      <a:pt x="13013" y="2917"/>
                      <a:pt x="10097" y="1"/>
                      <a:pt x="6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7639230" y="2819282"/>
                <a:ext cx="842188" cy="21"/>
              </a:xfrm>
              <a:custGeom>
                <a:avLst/>
                <a:gdLst/>
                <a:ahLst/>
                <a:cxnLst/>
                <a:rect l="l" t="t" r="r" b="b"/>
                <a:pathLst>
                  <a:path w="40779" h="1" fill="none" extrusionOk="0">
                    <a:moveTo>
                      <a:pt x="0" y="0"/>
                    </a:moveTo>
                    <a:lnTo>
                      <a:pt x="40778"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7639230" y="2705136"/>
                <a:ext cx="1155858" cy="21"/>
              </a:xfrm>
              <a:custGeom>
                <a:avLst/>
                <a:gdLst/>
                <a:ahLst/>
                <a:cxnLst/>
                <a:rect l="l" t="t" r="r" b="b"/>
                <a:pathLst>
                  <a:path w="55967" h="1" fill="none" extrusionOk="0">
                    <a:moveTo>
                      <a:pt x="0" y="0"/>
                    </a:moveTo>
                    <a:lnTo>
                      <a:pt x="55966"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9"/>
              <p:cNvSpPr/>
              <p:nvPr/>
            </p:nvSpPr>
            <p:spPr>
              <a:xfrm>
                <a:off x="7305775" y="2662881"/>
                <a:ext cx="97996" cy="97087"/>
              </a:xfrm>
              <a:custGeom>
                <a:avLst/>
                <a:gdLst/>
                <a:ahLst/>
                <a:cxnLst/>
                <a:rect l="l" t="t" r="r" b="b"/>
                <a:pathLst>
                  <a:path w="4745" h="4701" extrusionOk="0">
                    <a:moveTo>
                      <a:pt x="4744" y="2699"/>
                    </a:moveTo>
                    <a:cubicBezTo>
                      <a:pt x="4744" y="915"/>
                      <a:pt x="2568" y="1"/>
                      <a:pt x="1306" y="1263"/>
                    </a:cubicBezTo>
                    <a:cubicBezTo>
                      <a:pt x="0" y="2525"/>
                      <a:pt x="914" y="4701"/>
                      <a:pt x="2699" y="4701"/>
                    </a:cubicBezTo>
                    <a:cubicBezTo>
                      <a:pt x="3830" y="4701"/>
                      <a:pt x="4744" y="3830"/>
                      <a:pt x="4744" y="26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9"/>
              <p:cNvSpPr/>
              <p:nvPr/>
            </p:nvSpPr>
            <p:spPr>
              <a:xfrm>
                <a:off x="7294086" y="2749167"/>
                <a:ext cx="135749" cy="91697"/>
              </a:xfrm>
              <a:custGeom>
                <a:avLst/>
                <a:gdLst/>
                <a:ahLst/>
                <a:cxnLst/>
                <a:rect l="l" t="t" r="r" b="b"/>
                <a:pathLst>
                  <a:path w="6573" h="4440" extrusionOk="0">
                    <a:moveTo>
                      <a:pt x="6572" y="3308"/>
                    </a:moveTo>
                    <a:lnTo>
                      <a:pt x="6572" y="3352"/>
                    </a:lnTo>
                    <a:cubicBezTo>
                      <a:pt x="4527" y="4440"/>
                      <a:pt x="2046" y="4440"/>
                      <a:pt x="1" y="3352"/>
                    </a:cubicBezTo>
                    <a:lnTo>
                      <a:pt x="1" y="3308"/>
                    </a:lnTo>
                    <a:cubicBezTo>
                      <a:pt x="1" y="1480"/>
                      <a:pt x="1480" y="1"/>
                      <a:pt x="3265" y="1"/>
                    </a:cubicBezTo>
                    <a:cubicBezTo>
                      <a:pt x="5092" y="1"/>
                      <a:pt x="6572" y="1480"/>
                      <a:pt x="6572" y="3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1" name="Google Shape;1551;p39"/>
          <p:cNvGrpSpPr/>
          <p:nvPr/>
        </p:nvGrpSpPr>
        <p:grpSpPr>
          <a:xfrm>
            <a:off x="3021394" y="262808"/>
            <a:ext cx="1210554" cy="657597"/>
            <a:chOff x="6181250" y="3374875"/>
            <a:chExt cx="1110600" cy="603300"/>
          </a:xfrm>
        </p:grpSpPr>
        <p:sp>
          <p:nvSpPr>
            <p:cNvPr id="1552" name="Google Shape;1552;p39"/>
            <p:cNvSpPr/>
            <p:nvPr/>
          </p:nvSpPr>
          <p:spPr>
            <a:xfrm>
              <a:off x="6181250" y="3374875"/>
              <a:ext cx="1110600" cy="603300"/>
            </a:xfrm>
            <a:prstGeom prst="roundRect">
              <a:avLst>
                <a:gd name="adj" fmla="val 1057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39"/>
            <p:cNvGrpSpPr/>
            <p:nvPr/>
          </p:nvGrpSpPr>
          <p:grpSpPr>
            <a:xfrm>
              <a:off x="6282863" y="3467288"/>
              <a:ext cx="907375" cy="418475"/>
              <a:chOff x="6284975" y="3461325"/>
              <a:chExt cx="907375" cy="418475"/>
            </a:xfrm>
          </p:grpSpPr>
          <p:sp>
            <p:nvSpPr>
              <p:cNvPr id="1554" name="Google Shape;1554;p39"/>
              <p:cNvSpPr/>
              <p:nvPr/>
            </p:nvSpPr>
            <p:spPr>
              <a:xfrm>
                <a:off x="6284975" y="3636375"/>
                <a:ext cx="907375" cy="243425"/>
              </a:xfrm>
              <a:custGeom>
                <a:avLst/>
                <a:gdLst/>
                <a:ahLst/>
                <a:cxnLst/>
                <a:rect l="l" t="t" r="r" b="b"/>
                <a:pathLst>
                  <a:path w="36295" h="9737" extrusionOk="0">
                    <a:moveTo>
                      <a:pt x="14833" y="1"/>
                    </a:moveTo>
                    <a:cubicBezTo>
                      <a:pt x="12761" y="1"/>
                      <a:pt x="11808" y="2404"/>
                      <a:pt x="10897" y="4724"/>
                    </a:cubicBezTo>
                    <a:cubicBezTo>
                      <a:pt x="10068" y="6795"/>
                      <a:pt x="9240" y="8950"/>
                      <a:pt x="7665" y="8950"/>
                    </a:cubicBezTo>
                    <a:cubicBezTo>
                      <a:pt x="6091" y="8950"/>
                      <a:pt x="5345" y="7790"/>
                      <a:pt x="4434" y="6422"/>
                    </a:cubicBezTo>
                    <a:cubicBezTo>
                      <a:pt x="3564" y="5097"/>
                      <a:pt x="2528" y="3564"/>
                      <a:pt x="539" y="3564"/>
                    </a:cubicBezTo>
                    <a:cubicBezTo>
                      <a:pt x="1" y="3564"/>
                      <a:pt x="1" y="4351"/>
                      <a:pt x="539" y="4351"/>
                    </a:cubicBezTo>
                    <a:cubicBezTo>
                      <a:pt x="2114" y="4351"/>
                      <a:pt x="2859" y="5511"/>
                      <a:pt x="3771" y="6878"/>
                    </a:cubicBezTo>
                    <a:cubicBezTo>
                      <a:pt x="4682" y="8204"/>
                      <a:pt x="5635" y="9737"/>
                      <a:pt x="7665" y="9737"/>
                    </a:cubicBezTo>
                    <a:cubicBezTo>
                      <a:pt x="9737" y="9737"/>
                      <a:pt x="10690" y="7334"/>
                      <a:pt x="11643" y="5014"/>
                    </a:cubicBezTo>
                    <a:cubicBezTo>
                      <a:pt x="12471" y="2942"/>
                      <a:pt x="13300" y="788"/>
                      <a:pt x="14833" y="788"/>
                    </a:cubicBezTo>
                    <a:cubicBezTo>
                      <a:pt x="16366" y="788"/>
                      <a:pt x="17194" y="2942"/>
                      <a:pt x="18023" y="5014"/>
                    </a:cubicBezTo>
                    <a:cubicBezTo>
                      <a:pt x="18976" y="7334"/>
                      <a:pt x="20012" y="9737"/>
                      <a:pt x="22000" y="9737"/>
                    </a:cubicBezTo>
                    <a:cubicBezTo>
                      <a:pt x="23989" y="9737"/>
                      <a:pt x="25025" y="8411"/>
                      <a:pt x="25895" y="7292"/>
                    </a:cubicBezTo>
                    <a:cubicBezTo>
                      <a:pt x="26724" y="6215"/>
                      <a:pt x="27511" y="5179"/>
                      <a:pt x="29127" y="5179"/>
                    </a:cubicBezTo>
                    <a:cubicBezTo>
                      <a:pt x="30784" y="5179"/>
                      <a:pt x="31612" y="5925"/>
                      <a:pt x="32441" y="6630"/>
                    </a:cubicBezTo>
                    <a:cubicBezTo>
                      <a:pt x="33270" y="7375"/>
                      <a:pt x="34181" y="8162"/>
                      <a:pt x="35838" y="8287"/>
                    </a:cubicBezTo>
                    <a:cubicBezTo>
                      <a:pt x="36087" y="8287"/>
                      <a:pt x="36294" y="8121"/>
                      <a:pt x="36294" y="7872"/>
                    </a:cubicBezTo>
                    <a:cubicBezTo>
                      <a:pt x="36294" y="7665"/>
                      <a:pt x="36128" y="7500"/>
                      <a:pt x="35921" y="7500"/>
                    </a:cubicBezTo>
                    <a:cubicBezTo>
                      <a:pt x="34513" y="7375"/>
                      <a:pt x="33767" y="6712"/>
                      <a:pt x="32980" y="6049"/>
                    </a:cubicBezTo>
                    <a:cubicBezTo>
                      <a:pt x="32068" y="5262"/>
                      <a:pt x="31115" y="4351"/>
                      <a:pt x="29127" y="4351"/>
                    </a:cubicBezTo>
                    <a:cubicBezTo>
                      <a:pt x="27138" y="4351"/>
                      <a:pt x="26102" y="5718"/>
                      <a:pt x="25232" y="6795"/>
                    </a:cubicBezTo>
                    <a:cubicBezTo>
                      <a:pt x="24403" y="7914"/>
                      <a:pt x="23492" y="8950"/>
                      <a:pt x="22000" y="8950"/>
                    </a:cubicBezTo>
                    <a:cubicBezTo>
                      <a:pt x="20467" y="8950"/>
                      <a:pt x="19597" y="6795"/>
                      <a:pt x="18769" y="4724"/>
                    </a:cubicBezTo>
                    <a:cubicBezTo>
                      <a:pt x="17857" y="2404"/>
                      <a:pt x="16904" y="1"/>
                      <a:pt x="14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9"/>
              <p:cNvSpPr/>
              <p:nvPr/>
            </p:nvSpPr>
            <p:spPr>
              <a:xfrm>
                <a:off x="6604000" y="3600125"/>
                <a:ext cx="109800" cy="109825"/>
              </a:xfrm>
              <a:custGeom>
                <a:avLst/>
                <a:gdLst/>
                <a:ahLst/>
                <a:cxnLst/>
                <a:rect l="l" t="t" r="r" b="b"/>
                <a:pathLst>
                  <a:path w="4392" h="4393" extrusionOk="0">
                    <a:moveTo>
                      <a:pt x="2196" y="0"/>
                    </a:moveTo>
                    <a:cubicBezTo>
                      <a:pt x="995" y="0"/>
                      <a:pt x="0" y="995"/>
                      <a:pt x="0" y="2196"/>
                    </a:cubicBezTo>
                    <a:cubicBezTo>
                      <a:pt x="0" y="3439"/>
                      <a:pt x="995" y="4392"/>
                      <a:pt x="2196" y="4392"/>
                    </a:cubicBezTo>
                    <a:cubicBezTo>
                      <a:pt x="3439" y="4392"/>
                      <a:pt x="4392" y="3439"/>
                      <a:pt x="4392" y="2196"/>
                    </a:cubicBezTo>
                    <a:cubicBezTo>
                      <a:pt x="4392" y="995"/>
                      <a:pt x="3439"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9"/>
              <p:cNvSpPr/>
              <p:nvPr/>
            </p:nvSpPr>
            <p:spPr>
              <a:xfrm>
                <a:off x="6284975" y="3461325"/>
                <a:ext cx="216500" cy="49750"/>
              </a:xfrm>
              <a:custGeom>
                <a:avLst/>
                <a:gdLst/>
                <a:ahLst/>
                <a:cxnLst/>
                <a:rect l="l" t="t" r="r" b="b"/>
                <a:pathLst>
                  <a:path w="8660" h="1990" extrusionOk="0">
                    <a:moveTo>
                      <a:pt x="995" y="1"/>
                    </a:moveTo>
                    <a:cubicBezTo>
                      <a:pt x="457" y="1"/>
                      <a:pt x="1" y="415"/>
                      <a:pt x="1" y="995"/>
                    </a:cubicBezTo>
                    <a:cubicBezTo>
                      <a:pt x="1" y="1534"/>
                      <a:pt x="457" y="1989"/>
                      <a:pt x="995" y="1989"/>
                    </a:cubicBezTo>
                    <a:lnTo>
                      <a:pt x="7666" y="1989"/>
                    </a:lnTo>
                    <a:cubicBezTo>
                      <a:pt x="8204" y="1989"/>
                      <a:pt x="8660" y="1534"/>
                      <a:pt x="8660" y="995"/>
                    </a:cubicBezTo>
                    <a:cubicBezTo>
                      <a:pt x="8660" y="415"/>
                      <a:pt x="8246" y="1"/>
                      <a:pt x="7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Box 4">
            <a:extLst>
              <a:ext uri="{FF2B5EF4-FFF2-40B4-BE49-F238E27FC236}">
                <a16:creationId xmlns:a16="http://schemas.microsoft.com/office/drawing/2014/main" id="{8015DCBD-2E3D-5973-5A82-76A0905F66DD}"/>
              </a:ext>
            </a:extLst>
          </p:cNvPr>
          <p:cNvSpPr txBox="1"/>
          <p:nvPr/>
        </p:nvSpPr>
        <p:spPr>
          <a:xfrm>
            <a:off x="4279795" y="3990266"/>
            <a:ext cx="4610636" cy="523220"/>
          </a:xfrm>
          <a:prstGeom prst="rect">
            <a:avLst/>
          </a:prstGeom>
          <a:noFill/>
        </p:spPr>
        <p:txBody>
          <a:bodyPr wrap="square">
            <a:spAutoFit/>
          </a:bodyPr>
          <a:lstStyle/>
          <a:p>
            <a:pPr marL="0" lvl="0" indent="0" algn="r" rtl="0">
              <a:spcBef>
                <a:spcPts val="0"/>
              </a:spcBef>
              <a:spcAft>
                <a:spcPts val="0"/>
              </a:spcAft>
              <a:buNone/>
            </a:pPr>
            <a:r>
              <a:rPr lang="en-US" sz="1400" i="1" u="sng" dirty="0">
                <a:solidFill>
                  <a:schemeClr val="accent2">
                    <a:lumMod val="40000"/>
                    <a:lumOff val="60000"/>
                  </a:schemeClr>
                </a:solidFill>
                <a:latin typeface="Chivo" panose="020B0604020202020204" charset="0"/>
                <a:ea typeface="Chivo" panose="020B0604020202020204" charset="0"/>
                <a:cs typeface="Chivo" panose="020B0604020202020204" charset="0"/>
              </a:rPr>
              <a:t>Constructing this graph requires us to know the correct ordering of k-mers in Text !</a:t>
            </a:r>
          </a:p>
        </p:txBody>
      </p:sp>
      <p:grpSp>
        <p:nvGrpSpPr>
          <p:cNvPr id="6" name="object 32">
            <a:extLst>
              <a:ext uri="{FF2B5EF4-FFF2-40B4-BE49-F238E27FC236}">
                <a16:creationId xmlns:a16="http://schemas.microsoft.com/office/drawing/2014/main" id="{ABBD2F15-E432-4C7A-DBDC-17073A487FA1}"/>
              </a:ext>
            </a:extLst>
          </p:cNvPr>
          <p:cNvGrpSpPr/>
          <p:nvPr/>
        </p:nvGrpSpPr>
        <p:grpSpPr>
          <a:xfrm>
            <a:off x="1324041" y="1118280"/>
            <a:ext cx="3308287" cy="2731270"/>
            <a:chOff x="2847593" y="5755385"/>
            <a:chExt cx="2083435" cy="2110105"/>
          </a:xfrm>
          <a:solidFill>
            <a:schemeClr val="tx2">
              <a:lumMod val="20000"/>
              <a:lumOff val="80000"/>
            </a:schemeClr>
          </a:solidFill>
        </p:grpSpPr>
        <p:sp>
          <p:nvSpPr>
            <p:cNvPr id="7" name="object 33">
              <a:extLst>
                <a:ext uri="{FF2B5EF4-FFF2-40B4-BE49-F238E27FC236}">
                  <a16:creationId xmlns:a16="http://schemas.microsoft.com/office/drawing/2014/main" id="{47914FFC-2EF9-C8FA-54B3-25BBB17816BE}"/>
                </a:ext>
              </a:extLst>
            </p:cNvPr>
            <p:cNvSpPr/>
            <p:nvPr/>
          </p:nvSpPr>
          <p:spPr>
            <a:xfrm>
              <a:off x="3509772" y="7475219"/>
              <a:ext cx="180340" cy="181610"/>
            </a:xfrm>
            <a:custGeom>
              <a:avLst/>
              <a:gdLst/>
              <a:ahLst/>
              <a:cxnLst/>
              <a:rect l="l" t="t" r="r" b="b"/>
              <a:pathLst>
                <a:path w="180339" h="181609">
                  <a:moveTo>
                    <a:pt x="0" y="91439"/>
                  </a:moveTo>
                  <a:lnTo>
                    <a:pt x="6977" y="55935"/>
                  </a:lnTo>
                  <a:lnTo>
                    <a:pt x="26098" y="26860"/>
                  </a:lnTo>
                  <a:lnTo>
                    <a:pt x="54649" y="7215"/>
                  </a:lnTo>
                  <a:lnTo>
                    <a:pt x="89916" y="0"/>
                  </a:lnTo>
                  <a:lnTo>
                    <a:pt x="125182" y="7215"/>
                  </a:lnTo>
                  <a:lnTo>
                    <a:pt x="153733" y="26860"/>
                  </a:lnTo>
                  <a:lnTo>
                    <a:pt x="172854" y="55935"/>
                  </a:lnTo>
                  <a:lnTo>
                    <a:pt x="179831" y="91439"/>
                  </a:lnTo>
                  <a:lnTo>
                    <a:pt x="172854" y="126706"/>
                  </a:lnTo>
                  <a:lnTo>
                    <a:pt x="153733" y="155257"/>
                  </a:lnTo>
                  <a:lnTo>
                    <a:pt x="125182" y="174378"/>
                  </a:lnTo>
                  <a:lnTo>
                    <a:pt x="89916" y="181355"/>
                  </a:lnTo>
                  <a:lnTo>
                    <a:pt x="54649" y="174378"/>
                  </a:lnTo>
                  <a:lnTo>
                    <a:pt x="26098" y="155257"/>
                  </a:lnTo>
                  <a:lnTo>
                    <a:pt x="6977" y="126706"/>
                  </a:lnTo>
                  <a:lnTo>
                    <a:pt x="0" y="91439"/>
                  </a:lnTo>
                  <a:close/>
                </a:path>
              </a:pathLst>
            </a:custGeom>
            <a:grpFill/>
            <a:ln w="7620">
              <a:solidFill>
                <a:srgbClr val="505050"/>
              </a:solidFill>
            </a:ln>
          </p:spPr>
          <p:txBody>
            <a:bodyPr wrap="square" lIns="0" tIns="0" rIns="0" bIns="0" rtlCol="0"/>
            <a:lstStyle/>
            <a:p>
              <a:endParaRPr/>
            </a:p>
          </p:txBody>
        </p:sp>
        <p:pic>
          <p:nvPicPr>
            <p:cNvPr id="8" name="object 34">
              <a:extLst>
                <a:ext uri="{FF2B5EF4-FFF2-40B4-BE49-F238E27FC236}">
                  <a16:creationId xmlns:a16="http://schemas.microsoft.com/office/drawing/2014/main" id="{DDB799E7-BFCC-AD99-22A9-C87E3CAC25D2}"/>
                </a:ext>
              </a:extLst>
            </p:cNvPr>
            <p:cNvPicPr/>
            <p:nvPr/>
          </p:nvPicPr>
          <p:blipFill>
            <a:blip r:embed="rId3" cstate="print"/>
            <a:stretch>
              <a:fillRect/>
            </a:stretch>
          </p:blipFill>
          <p:spPr>
            <a:xfrm>
              <a:off x="2847593" y="5755385"/>
              <a:ext cx="2083308" cy="2109977"/>
            </a:xfrm>
            <a:prstGeom prst="rect">
              <a:avLst/>
            </a:prstGeom>
            <a:grpFill/>
          </p:spPr>
        </p:pic>
        <p:sp>
          <p:nvSpPr>
            <p:cNvPr id="9" name="object 35">
              <a:extLst>
                <a:ext uri="{FF2B5EF4-FFF2-40B4-BE49-F238E27FC236}">
                  <a16:creationId xmlns:a16="http://schemas.microsoft.com/office/drawing/2014/main" id="{044CE243-0B71-DF9C-9D2C-968DF583FB78}"/>
                </a:ext>
              </a:extLst>
            </p:cNvPr>
            <p:cNvSpPr/>
            <p:nvPr/>
          </p:nvSpPr>
          <p:spPr>
            <a:xfrm>
              <a:off x="3726180" y="7575803"/>
              <a:ext cx="323215" cy="0"/>
            </a:xfrm>
            <a:custGeom>
              <a:avLst/>
              <a:gdLst/>
              <a:ahLst/>
              <a:cxnLst/>
              <a:rect l="l" t="t" r="r" b="b"/>
              <a:pathLst>
                <a:path w="323214">
                  <a:moveTo>
                    <a:pt x="323087" y="0"/>
                  </a:moveTo>
                  <a:lnTo>
                    <a:pt x="0" y="0"/>
                  </a:lnTo>
                </a:path>
              </a:pathLst>
            </a:custGeom>
            <a:grpFill/>
            <a:ln w="7620">
              <a:solidFill>
                <a:srgbClr val="505050"/>
              </a:solidFill>
            </a:ln>
          </p:spPr>
          <p:txBody>
            <a:bodyPr wrap="square" lIns="0" tIns="0" rIns="0" bIns="0" rtlCol="0"/>
            <a:lstStyle/>
            <a:p>
              <a:endParaRPr/>
            </a:p>
          </p:txBody>
        </p:sp>
        <p:sp>
          <p:nvSpPr>
            <p:cNvPr id="10" name="object 36">
              <a:extLst>
                <a:ext uri="{FF2B5EF4-FFF2-40B4-BE49-F238E27FC236}">
                  <a16:creationId xmlns:a16="http://schemas.microsoft.com/office/drawing/2014/main" id="{CD120871-61C7-F01A-E078-E01876B993DD}"/>
                </a:ext>
              </a:extLst>
            </p:cNvPr>
            <p:cNvSpPr/>
            <p:nvPr/>
          </p:nvSpPr>
          <p:spPr>
            <a:xfrm>
              <a:off x="3713988" y="7549895"/>
              <a:ext cx="48895" cy="52069"/>
            </a:xfrm>
            <a:custGeom>
              <a:avLst/>
              <a:gdLst/>
              <a:ahLst/>
              <a:cxnLst/>
              <a:rect l="l" t="t" r="r" b="b"/>
              <a:pathLst>
                <a:path w="48895" h="52070">
                  <a:moveTo>
                    <a:pt x="39624" y="51815"/>
                  </a:moveTo>
                  <a:lnTo>
                    <a:pt x="36576" y="48767"/>
                  </a:lnTo>
                  <a:lnTo>
                    <a:pt x="0" y="25907"/>
                  </a:lnTo>
                  <a:lnTo>
                    <a:pt x="36576" y="3047"/>
                  </a:lnTo>
                  <a:lnTo>
                    <a:pt x="39624" y="0"/>
                  </a:lnTo>
                  <a:lnTo>
                    <a:pt x="44195" y="1523"/>
                  </a:lnTo>
                  <a:lnTo>
                    <a:pt x="47244" y="4571"/>
                  </a:lnTo>
                  <a:lnTo>
                    <a:pt x="48768" y="7619"/>
                  </a:lnTo>
                  <a:lnTo>
                    <a:pt x="47244" y="12191"/>
                  </a:lnTo>
                  <a:lnTo>
                    <a:pt x="44195" y="13715"/>
                  </a:lnTo>
                  <a:lnTo>
                    <a:pt x="25908" y="25907"/>
                  </a:lnTo>
                  <a:lnTo>
                    <a:pt x="44195" y="38099"/>
                  </a:lnTo>
                  <a:lnTo>
                    <a:pt x="47244" y="39623"/>
                  </a:lnTo>
                  <a:lnTo>
                    <a:pt x="48768" y="44195"/>
                  </a:lnTo>
                  <a:lnTo>
                    <a:pt x="47244" y="47243"/>
                  </a:lnTo>
                  <a:lnTo>
                    <a:pt x="44195" y="50291"/>
                  </a:lnTo>
                  <a:lnTo>
                    <a:pt x="39624" y="51815"/>
                  </a:lnTo>
                  <a:close/>
                </a:path>
              </a:pathLst>
            </a:custGeom>
            <a:grpFill/>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1B40-FA22-BA82-7179-DA25F65F8E89}"/>
              </a:ext>
            </a:extLst>
          </p:cNvPr>
          <p:cNvSpPr>
            <a:spLocks noGrp="1"/>
          </p:cNvSpPr>
          <p:nvPr>
            <p:ph type="title"/>
          </p:nvPr>
        </p:nvSpPr>
        <p:spPr>
          <a:xfrm>
            <a:off x="2978239" y="432676"/>
            <a:ext cx="3187521" cy="592200"/>
          </a:xfrm>
          <a:solidFill>
            <a:schemeClr val="tx2"/>
          </a:solidFill>
        </p:spPr>
        <p:txBody>
          <a:bodyPr/>
          <a:lstStyle/>
          <a:p>
            <a:r>
              <a:rPr lang="en-IN" dirty="0">
                <a:solidFill>
                  <a:schemeClr val="accent4"/>
                </a:solidFill>
              </a:rPr>
              <a:t>Another Way  </a:t>
            </a:r>
          </a:p>
        </p:txBody>
      </p:sp>
      <p:sp>
        <p:nvSpPr>
          <p:cNvPr id="3" name="Slide Number Placeholder 2">
            <a:extLst>
              <a:ext uri="{FF2B5EF4-FFF2-40B4-BE49-F238E27FC236}">
                <a16:creationId xmlns:a16="http://schemas.microsoft.com/office/drawing/2014/main" id="{EEB77495-D19D-A4B0-7BEF-8509E26A1B0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 name="Graphic 4" descr="Lightbulb and gear">
            <a:extLst>
              <a:ext uri="{FF2B5EF4-FFF2-40B4-BE49-F238E27FC236}">
                <a16:creationId xmlns:a16="http://schemas.microsoft.com/office/drawing/2014/main" id="{0D127AD4-DBC8-44B6-479C-763C49D98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609" y="271576"/>
            <a:ext cx="914400" cy="914400"/>
          </a:xfrm>
          <a:prstGeom prst="rect">
            <a:avLst/>
          </a:prstGeom>
        </p:spPr>
      </p:pic>
      <p:sp>
        <p:nvSpPr>
          <p:cNvPr id="6" name="TextBox 5">
            <a:extLst>
              <a:ext uri="{FF2B5EF4-FFF2-40B4-BE49-F238E27FC236}">
                <a16:creationId xmlns:a16="http://schemas.microsoft.com/office/drawing/2014/main" id="{8D03C97A-1E6E-A5F1-0D78-F28A2E6B2CEA}"/>
              </a:ext>
            </a:extLst>
          </p:cNvPr>
          <p:cNvSpPr txBox="1"/>
          <p:nvPr/>
        </p:nvSpPr>
        <p:spPr>
          <a:xfrm>
            <a:off x="1101145" y="1667814"/>
            <a:ext cx="7431110" cy="2462213"/>
          </a:xfrm>
          <a:prstGeom prst="rect">
            <a:avLst/>
          </a:prstGeom>
          <a:noFill/>
        </p:spPr>
        <p:txBody>
          <a:bodyPr wrap="square" rtlCol="0">
            <a:spAutoFit/>
          </a:bodyPr>
          <a:lstStyle/>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We can  construct the de bruijin graph from the genome 3-mer composition without knowing the genome !</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 Given an arbitrary collection of k-mer patterns we define COMPOSITIONGRAPH (Patterns) as a graph with |patterns|  isolated edges</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Every edge is labelled by k-mer from patterns, and the starting and ending nodes of an edge are labelled by the prefix and suffix of the k-mer labelling that edge.</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 We then define DEBRUIJIN(Patterns) by gluing identically labelled nodes in COMPOSITIONGRAPH (Patterns) </a:t>
            </a:r>
          </a:p>
        </p:txBody>
      </p:sp>
    </p:spTree>
    <p:extLst>
      <p:ext uri="{BB962C8B-B14F-4D97-AF65-F5344CB8AC3E}">
        <p14:creationId xmlns:p14="http://schemas.microsoft.com/office/powerpoint/2010/main" val="186632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3">
            <a:extLst>
              <a:ext uri="{FF2B5EF4-FFF2-40B4-BE49-F238E27FC236}">
                <a16:creationId xmlns:a16="http://schemas.microsoft.com/office/drawing/2014/main" id="{ED10BE08-A0C8-6970-F04D-AB6C22B14C6F}"/>
              </a:ext>
            </a:extLst>
          </p:cNvPr>
          <p:cNvPicPr/>
          <p:nvPr/>
        </p:nvPicPr>
        <p:blipFill>
          <a:blip r:embed="rId2" cstate="print"/>
          <a:stretch>
            <a:fillRect/>
          </a:stretch>
        </p:blipFill>
        <p:spPr>
          <a:xfrm>
            <a:off x="1297756" y="80498"/>
            <a:ext cx="417171" cy="663101"/>
          </a:xfrm>
          <a:prstGeom prst="rect">
            <a:avLst/>
          </a:prstGeom>
        </p:spPr>
      </p:pic>
      <p:pic>
        <p:nvPicPr>
          <p:cNvPr id="5" name="object 17">
            <a:extLst>
              <a:ext uri="{FF2B5EF4-FFF2-40B4-BE49-F238E27FC236}">
                <a16:creationId xmlns:a16="http://schemas.microsoft.com/office/drawing/2014/main" id="{F057EFEE-8A38-9236-1BF4-8BA7537C39EA}"/>
              </a:ext>
            </a:extLst>
          </p:cNvPr>
          <p:cNvPicPr/>
          <p:nvPr/>
        </p:nvPicPr>
        <p:blipFill>
          <a:blip r:embed="rId3" cstate="print"/>
          <a:stretch>
            <a:fillRect/>
          </a:stretch>
        </p:blipFill>
        <p:spPr>
          <a:xfrm>
            <a:off x="563943" y="853439"/>
            <a:ext cx="1043675" cy="447042"/>
          </a:xfrm>
          <a:prstGeom prst="rect">
            <a:avLst/>
          </a:prstGeom>
        </p:spPr>
      </p:pic>
      <p:pic>
        <p:nvPicPr>
          <p:cNvPr id="6" name="object 14">
            <a:extLst>
              <a:ext uri="{FF2B5EF4-FFF2-40B4-BE49-F238E27FC236}">
                <a16:creationId xmlns:a16="http://schemas.microsoft.com/office/drawing/2014/main" id="{E4C721F7-58FB-95D2-311D-6F0B82EC4205}"/>
              </a:ext>
            </a:extLst>
          </p:cNvPr>
          <p:cNvPicPr/>
          <p:nvPr/>
        </p:nvPicPr>
        <p:blipFill>
          <a:blip r:embed="rId4" cstate="print"/>
          <a:stretch>
            <a:fillRect/>
          </a:stretch>
        </p:blipFill>
        <p:spPr>
          <a:xfrm>
            <a:off x="1765594" y="69959"/>
            <a:ext cx="2703375" cy="947472"/>
          </a:xfrm>
          <a:prstGeom prst="rect">
            <a:avLst/>
          </a:prstGeom>
        </p:spPr>
      </p:pic>
      <p:pic>
        <p:nvPicPr>
          <p:cNvPr id="7" name="object 12">
            <a:extLst>
              <a:ext uri="{FF2B5EF4-FFF2-40B4-BE49-F238E27FC236}">
                <a16:creationId xmlns:a16="http://schemas.microsoft.com/office/drawing/2014/main" id="{03B2C078-1E47-556D-8561-2E895C234EA9}"/>
              </a:ext>
            </a:extLst>
          </p:cNvPr>
          <p:cNvPicPr/>
          <p:nvPr/>
        </p:nvPicPr>
        <p:blipFill>
          <a:blip r:embed="rId5" cstate="print"/>
          <a:stretch>
            <a:fillRect/>
          </a:stretch>
        </p:blipFill>
        <p:spPr>
          <a:xfrm>
            <a:off x="5065547" y="69960"/>
            <a:ext cx="1956251" cy="947472"/>
          </a:xfrm>
          <a:prstGeom prst="rect">
            <a:avLst/>
          </a:prstGeom>
        </p:spPr>
      </p:pic>
      <p:pic>
        <p:nvPicPr>
          <p:cNvPr id="8" name="object 15">
            <a:extLst>
              <a:ext uri="{FF2B5EF4-FFF2-40B4-BE49-F238E27FC236}">
                <a16:creationId xmlns:a16="http://schemas.microsoft.com/office/drawing/2014/main" id="{D96EA574-8F29-7D0B-1EF2-EA4488FC3225}"/>
              </a:ext>
            </a:extLst>
          </p:cNvPr>
          <p:cNvPicPr/>
          <p:nvPr/>
        </p:nvPicPr>
        <p:blipFill>
          <a:blip r:embed="rId6" cstate="print"/>
          <a:stretch>
            <a:fillRect/>
          </a:stretch>
        </p:blipFill>
        <p:spPr>
          <a:xfrm>
            <a:off x="4318423" y="80498"/>
            <a:ext cx="587208" cy="521925"/>
          </a:xfrm>
          <a:prstGeom prst="rect">
            <a:avLst/>
          </a:prstGeom>
        </p:spPr>
      </p:pic>
      <p:pic>
        <p:nvPicPr>
          <p:cNvPr id="9" name="object 11">
            <a:extLst>
              <a:ext uri="{FF2B5EF4-FFF2-40B4-BE49-F238E27FC236}">
                <a16:creationId xmlns:a16="http://schemas.microsoft.com/office/drawing/2014/main" id="{BE2DB354-B515-49FE-4AEC-13D87FA3DEB2}"/>
              </a:ext>
            </a:extLst>
          </p:cNvPr>
          <p:cNvPicPr/>
          <p:nvPr/>
        </p:nvPicPr>
        <p:blipFill>
          <a:blip r:embed="rId7" cstate="print"/>
          <a:stretch>
            <a:fillRect/>
          </a:stretch>
        </p:blipFill>
        <p:spPr>
          <a:xfrm>
            <a:off x="227121" y="310508"/>
            <a:ext cx="912659" cy="365633"/>
          </a:xfrm>
          <a:prstGeom prst="rect">
            <a:avLst/>
          </a:prstGeom>
        </p:spPr>
      </p:pic>
      <p:pic>
        <p:nvPicPr>
          <p:cNvPr id="10" name="object 20">
            <a:extLst>
              <a:ext uri="{FF2B5EF4-FFF2-40B4-BE49-F238E27FC236}">
                <a16:creationId xmlns:a16="http://schemas.microsoft.com/office/drawing/2014/main" id="{1D084E70-5E97-AF79-4AFD-BC311F69CCF8}"/>
              </a:ext>
            </a:extLst>
          </p:cNvPr>
          <p:cNvPicPr/>
          <p:nvPr/>
        </p:nvPicPr>
        <p:blipFill>
          <a:blip r:embed="rId8" cstate="print"/>
          <a:stretch>
            <a:fillRect/>
          </a:stretch>
        </p:blipFill>
        <p:spPr>
          <a:xfrm>
            <a:off x="563943" y="1300481"/>
            <a:ext cx="3273961" cy="1101429"/>
          </a:xfrm>
          <a:prstGeom prst="rect">
            <a:avLst/>
          </a:prstGeom>
        </p:spPr>
      </p:pic>
      <p:pic>
        <p:nvPicPr>
          <p:cNvPr id="11" name="object 21">
            <a:extLst>
              <a:ext uri="{FF2B5EF4-FFF2-40B4-BE49-F238E27FC236}">
                <a16:creationId xmlns:a16="http://schemas.microsoft.com/office/drawing/2014/main" id="{2AA7BE72-CEB3-0845-AFFF-96C2B05328BA}"/>
              </a:ext>
            </a:extLst>
          </p:cNvPr>
          <p:cNvPicPr/>
          <p:nvPr/>
        </p:nvPicPr>
        <p:blipFill>
          <a:blip r:embed="rId9" cstate="print"/>
          <a:stretch>
            <a:fillRect/>
          </a:stretch>
        </p:blipFill>
        <p:spPr>
          <a:xfrm>
            <a:off x="4318423" y="1221092"/>
            <a:ext cx="2820534" cy="1050677"/>
          </a:xfrm>
          <a:prstGeom prst="rect">
            <a:avLst/>
          </a:prstGeom>
        </p:spPr>
      </p:pic>
      <p:pic>
        <p:nvPicPr>
          <p:cNvPr id="12" name="object 18">
            <a:extLst>
              <a:ext uri="{FF2B5EF4-FFF2-40B4-BE49-F238E27FC236}">
                <a16:creationId xmlns:a16="http://schemas.microsoft.com/office/drawing/2014/main" id="{070F25CD-71D0-703D-E735-1A78F08A710B}"/>
              </a:ext>
            </a:extLst>
          </p:cNvPr>
          <p:cNvPicPr/>
          <p:nvPr/>
        </p:nvPicPr>
        <p:blipFill>
          <a:blip r:embed="rId10" cstate="print"/>
          <a:stretch>
            <a:fillRect/>
          </a:stretch>
        </p:blipFill>
        <p:spPr>
          <a:xfrm>
            <a:off x="1607618" y="2495708"/>
            <a:ext cx="6308331" cy="1327145"/>
          </a:xfrm>
          <a:prstGeom prst="rect">
            <a:avLst/>
          </a:prstGeom>
        </p:spPr>
      </p:pic>
      <p:pic>
        <p:nvPicPr>
          <p:cNvPr id="13" name="object 19">
            <a:extLst>
              <a:ext uri="{FF2B5EF4-FFF2-40B4-BE49-F238E27FC236}">
                <a16:creationId xmlns:a16="http://schemas.microsoft.com/office/drawing/2014/main" id="{D01F0A43-15E7-B5F4-1C77-43A68D615856}"/>
              </a:ext>
            </a:extLst>
          </p:cNvPr>
          <p:cNvPicPr/>
          <p:nvPr/>
        </p:nvPicPr>
        <p:blipFill>
          <a:blip r:embed="rId11" cstate="print"/>
          <a:stretch>
            <a:fillRect/>
          </a:stretch>
        </p:blipFill>
        <p:spPr>
          <a:xfrm>
            <a:off x="2200923" y="4156655"/>
            <a:ext cx="5200553" cy="539197"/>
          </a:xfrm>
          <a:prstGeom prst="rect">
            <a:avLst/>
          </a:prstGeom>
        </p:spPr>
      </p:pic>
    </p:spTree>
    <p:extLst>
      <p:ext uri="{BB962C8B-B14F-4D97-AF65-F5344CB8AC3E}">
        <p14:creationId xmlns:p14="http://schemas.microsoft.com/office/powerpoint/2010/main" val="320915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33"/>
          <p:cNvSpPr/>
          <p:nvPr/>
        </p:nvSpPr>
        <p:spPr>
          <a:xfrm>
            <a:off x="825072" y="3080786"/>
            <a:ext cx="807300" cy="807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4765322" y="1553964"/>
            <a:ext cx="807300" cy="807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4765322" y="3080786"/>
            <a:ext cx="807300" cy="807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825072" y="1553964"/>
            <a:ext cx="807300" cy="807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txBox="1">
            <a:spLocks noGrp="1"/>
          </p:cNvSpPr>
          <p:nvPr>
            <p:ph type="subTitle" idx="1"/>
          </p:nvPr>
        </p:nvSpPr>
        <p:spPr>
          <a:xfrm>
            <a:off x="1739500" y="1468163"/>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MOHITHA</a:t>
            </a:r>
            <a:endParaRPr dirty="0"/>
          </a:p>
        </p:txBody>
      </p:sp>
      <p:sp>
        <p:nvSpPr>
          <p:cNvPr id="1374" name="Google Shape;1374;p33"/>
          <p:cNvSpPr txBox="1">
            <a:spLocks noGrp="1"/>
          </p:cNvSpPr>
          <p:nvPr>
            <p:ph type="subTitle" idx="2"/>
          </p:nvPr>
        </p:nvSpPr>
        <p:spPr>
          <a:xfrm>
            <a:off x="1739500" y="1816807"/>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CB.EN.U4AIE21032</a:t>
            </a:r>
            <a:endParaRPr dirty="0"/>
          </a:p>
        </p:txBody>
      </p:sp>
      <p:sp>
        <p:nvSpPr>
          <p:cNvPr id="1375" name="Google Shape;1375;p33"/>
          <p:cNvSpPr txBox="1">
            <a:spLocks noGrp="1"/>
          </p:cNvSpPr>
          <p:nvPr>
            <p:ph type="title" idx="6"/>
          </p:nvPr>
        </p:nvSpPr>
        <p:spPr>
          <a:xfrm>
            <a:off x="4784972" y="1693908"/>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376" name="Google Shape;1376;p33"/>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Contributors</a:t>
            </a:r>
            <a:endParaRPr dirty="0"/>
          </a:p>
        </p:txBody>
      </p:sp>
      <p:sp>
        <p:nvSpPr>
          <p:cNvPr id="1377" name="Google Shape;1377;p33"/>
          <p:cNvSpPr txBox="1">
            <a:spLocks noGrp="1"/>
          </p:cNvSpPr>
          <p:nvPr>
            <p:ph type="title" idx="13"/>
          </p:nvPr>
        </p:nvSpPr>
        <p:spPr>
          <a:xfrm>
            <a:off x="4784972" y="3220741"/>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1378" name="Google Shape;1378;p33"/>
          <p:cNvSpPr txBox="1">
            <a:spLocks noGrp="1"/>
          </p:cNvSpPr>
          <p:nvPr>
            <p:ph type="title"/>
          </p:nvPr>
        </p:nvSpPr>
        <p:spPr>
          <a:xfrm>
            <a:off x="844722" y="1693908"/>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379" name="Google Shape;1379;p33"/>
          <p:cNvSpPr txBox="1">
            <a:spLocks noGrp="1"/>
          </p:cNvSpPr>
          <p:nvPr>
            <p:ph type="title" idx="3"/>
          </p:nvPr>
        </p:nvSpPr>
        <p:spPr>
          <a:xfrm>
            <a:off x="844722" y="3220730"/>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380" name="Google Shape;1380;p33"/>
          <p:cNvSpPr txBox="1">
            <a:spLocks noGrp="1"/>
          </p:cNvSpPr>
          <p:nvPr>
            <p:ph type="subTitle" idx="4"/>
          </p:nvPr>
        </p:nvSpPr>
        <p:spPr>
          <a:xfrm>
            <a:off x="1739500" y="2994982"/>
            <a:ext cx="3045472"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RAMA SARAN</a:t>
            </a:r>
            <a:endParaRPr dirty="0"/>
          </a:p>
        </p:txBody>
      </p:sp>
      <p:sp>
        <p:nvSpPr>
          <p:cNvPr id="1381" name="Google Shape;1381;p33"/>
          <p:cNvSpPr txBox="1">
            <a:spLocks noGrp="1"/>
          </p:cNvSpPr>
          <p:nvPr>
            <p:ph type="subTitle" idx="5"/>
          </p:nvPr>
        </p:nvSpPr>
        <p:spPr>
          <a:xfrm>
            <a:off x="1739500" y="3343626"/>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CB.EN.U4AIE21034</a:t>
            </a:r>
            <a:endParaRPr dirty="0"/>
          </a:p>
        </p:txBody>
      </p:sp>
      <p:sp>
        <p:nvSpPr>
          <p:cNvPr id="1382" name="Google Shape;1382;p33"/>
          <p:cNvSpPr txBox="1">
            <a:spLocks noGrp="1"/>
          </p:cNvSpPr>
          <p:nvPr>
            <p:ph type="subTitle" idx="7"/>
          </p:nvPr>
        </p:nvSpPr>
        <p:spPr>
          <a:xfrm>
            <a:off x="5679750" y="1468163"/>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AJAY SURYA</a:t>
            </a:r>
            <a:endParaRPr dirty="0"/>
          </a:p>
        </p:txBody>
      </p:sp>
      <p:sp>
        <p:nvSpPr>
          <p:cNvPr id="1383" name="Google Shape;1383;p33"/>
          <p:cNvSpPr txBox="1">
            <a:spLocks noGrp="1"/>
          </p:cNvSpPr>
          <p:nvPr>
            <p:ph type="subTitle" idx="8"/>
          </p:nvPr>
        </p:nvSpPr>
        <p:spPr>
          <a:xfrm>
            <a:off x="5679750" y="1816805"/>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CB.EN.U4AIE21018</a:t>
            </a:r>
            <a:endParaRPr dirty="0"/>
          </a:p>
        </p:txBody>
      </p:sp>
      <p:sp>
        <p:nvSpPr>
          <p:cNvPr id="1384" name="Google Shape;1384;p33"/>
          <p:cNvSpPr txBox="1">
            <a:spLocks noGrp="1"/>
          </p:cNvSpPr>
          <p:nvPr>
            <p:ph type="subTitle" idx="14"/>
          </p:nvPr>
        </p:nvSpPr>
        <p:spPr>
          <a:xfrm>
            <a:off x="5679750" y="2994989"/>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SAI RAVULA</a:t>
            </a:r>
            <a:endParaRPr dirty="0"/>
          </a:p>
        </p:txBody>
      </p:sp>
      <p:sp>
        <p:nvSpPr>
          <p:cNvPr id="1385" name="Google Shape;1385;p33"/>
          <p:cNvSpPr txBox="1">
            <a:spLocks noGrp="1"/>
          </p:cNvSpPr>
          <p:nvPr>
            <p:ph type="subTitle" idx="15"/>
          </p:nvPr>
        </p:nvSpPr>
        <p:spPr>
          <a:xfrm>
            <a:off x="5679750" y="3343649"/>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CB.EN.U4AIE21041</a:t>
            </a:r>
            <a:endParaRPr dirty="0"/>
          </a:p>
        </p:txBody>
      </p:sp>
      <p:sp>
        <p:nvSpPr>
          <p:cNvPr id="1386" name="Google Shape;1386;p33"/>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01871A-2C76-898B-ACC9-4F2FFC180221}"/>
              </a:ext>
            </a:extLst>
          </p:cNvPr>
          <p:cNvSpPr>
            <a:spLocks noGrp="1"/>
          </p:cNvSpPr>
          <p:nvPr>
            <p:ph type="body" idx="2"/>
          </p:nvPr>
        </p:nvSpPr>
        <p:spPr>
          <a:xfrm>
            <a:off x="584772" y="979800"/>
            <a:ext cx="7780056" cy="3388500"/>
          </a:xfrm>
        </p:spPr>
        <p:txBody>
          <a:bodyPr/>
          <a:lstStyle/>
          <a:p>
            <a:r>
              <a:rPr lang="en-IN" i="1" dirty="0"/>
              <a:t>Given a collection of k-mer patterns ,the nodes of DEBRUIJINk(Patterns) are simply all unique  (k-1)- mers occurring as a prefix or suffix of 3-mers in Patterns.</a:t>
            </a:r>
          </a:p>
          <a:p>
            <a:r>
              <a:rPr lang="en-IN" i="1" dirty="0"/>
              <a:t>Lets suppose we are given the following collection of 3-mers :</a:t>
            </a:r>
          </a:p>
          <a:p>
            <a:endParaRPr lang="en-IN" i="1" dirty="0"/>
          </a:p>
          <a:p>
            <a:endParaRPr lang="en-IN" i="1" dirty="0"/>
          </a:p>
          <a:p>
            <a:endParaRPr lang="en-IN" i="1" dirty="0"/>
          </a:p>
          <a:p>
            <a:r>
              <a:rPr lang="en-IN" i="1" dirty="0"/>
              <a:t>Then the set of eleven unique 2-mers occurring as prefix or suffix in this collection is as follows</a:t>
            </a:r>
          </a:p>
          <a:p>
            <a:endParaRPr lang="en-IN" i="1" dirty="0"/>
          </a:p>
          <a:p>
            <a:endParaRPr lang="en-IN" i="1" dirty="0"/>
          </a:p>
          <a:p>
            <a:r>
              <a:rPr lang="en-IN" i="1" dirty="0"/>
              <a:t>For every k-mer patterns, we connect its prefix node to its suffix node by a directed edge in order to produce DEBRUIJIN(Patterns)</a:t>
            </a:r>
          </a:p>
          <a:p>
            <a:endParaRPr lang="en-IN" i="1" dirty="0"/>
          </a:p>
          <a:p>
            <a:pPr marL="127000" indent="0">
              <a:buNone/>
            </a:pPr>
            <a:endParaRPr lang="en-IN" i="1" dirty="0"/>
          </a:p>
          <a:p>
            <a:endParaRPr lang="en-IN" dirty="0"/>
          </a:p>
        </p:txBody>
      </p:sp>
      <p:sp>
        <p:nvSpPr>
          <p:cNvPr id="4" name="Title 3">
            <a:extLst>
              <a:ext uri="{FF2B5EF4-FFF2-40B4-BE49-F238E27FC236}">
                <a16:creationId xmlns:a16="http://schemas.microsoft.com/office/drawing/2014/main" id="{1F000909-5196-1381-27D1-D6778251F36A}"/>
              </a:ext>
            </a:extLst>
          </p:cNvPr>
          <p:cNvSpPr>
            <a:spLocks noGrp="1"/>
          </p:cNvSpPr>
          <p:nvPr>
            <p:ph type="title"/>
          </p:nvPr>
        </p:nvSpPr>
        <p:spPr/>
        <p:txBody>
          <a:bodyPr/>
          <a:lstStyle/>
          <a:p>
            <a:r>
              <a:rPr lang="en-IN" sz="1800" dirty="0">
                <a:solidFill>
                  <a:schemeClr val="accent1"/>
                </a:solidFill>
              </a:rPr>
              <a:t>Constructing De- Bruijin Graphs  from k-mer composition</a:t>
            </a:r>
          </a:p>
        </p:txBody>
      </p:sp>
      <p:sp>
        <p:nvSpPr>
          <p:cNvPr id="5" name="Slide Number Placeholder 4">
            <a:extLst>
              <a:ext uri="{FF2B5EF4-FFF2-40B4-BE49-F238E27FC236}">
                <a16:creationId xmlns:a16="http://schemas.microsoft.com/office/drawing/2014/main" id="{091189C1-3137-08DF-40C4-32B604A906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a:extLst>
              <a:ext uri="{FF2B5EF4-FFF2-40B4-BE49-F238E27FC236}">
                <a16:creationId xmlns:a16="http://schemas.microsoft.com/office/drawing/2014/main" id="{2C4824FA-9637-D680-C4DD-D674BB7EA835}"/>
              </a:ext>
            </a:extLst>
          </p:cNvPr>
          <p:cNvPicPr>
            <a:picLocks noChangeAspect="1"/>
          </p:cNvPicPr>
          <p:nvPr/>
        </p:nvPicPr>
        <p:blipFill>
          <a:blip r:embed="rId2">
            <a:duotone>
              <a:prstClr val="black"/>
              <a:schemeClr val="accent4">
                <a:tint val="45000"/>
                <a:satMod val="400000"/>
              </a:schemeClr>
            </a:duotone>
          </a:blip>
          <a:stretch>
            <a:fillRect/>
          </a:stretch>
        </p:blipFill>
        <p:spPr>
          <a:xfrm>
            <a:off x="1473631" y="2262821"/>
            <a:ext cx="5823249" cy="298465"/>
          </a:xfrm>
          <a:prstGeom prst="rect">
            <a:avLst/>
          </a:prstGeom>
          <a:solidFill>
            <a:schemeClr val="accent1">
              <a:lumMod val="40000"/>
              <a:lumOff val="60000"/>
              <a:alpha val="0"/>
            </a:schemeClr>
          </a:solidFill>
        </p:spPr>
      </p:pic>
      <p:pic>
        <p:nvPicPr>
          <p:cNvPr id="9" name="Picture 8">
            <a:extLst>
              <a:ext uri="{FF2B5EF4-FFF2-40B4-BE49-F238E27FC236}">
                <a16:creationId xmlns:a16="http://schemas.microsoft.com/office/drawing/2014/main" id="{4CCFDEE1-3773-13F2-6F06-6C4392F8C3B3}"/>
              </a:ext>
            </a:extLst>
          </p:cNvPr>
          <p:cNvPicPr>
            <a:picLocks noChangeAspect="1"/>
          </p:cNvPicPr>
          <p:nvPr/>
        </p:nvPicPr>
        <p:blipFill>
          <a:blip r:embed="rId3">
            <a:duotone>
              <a:prstClr val="black"/>
              <a:schemeClr val="accent4">
                <a:tint val="45000"/>
                <a:satMod val="400000"/>
              </a:schemeClr>
            </a:duotone>
          </a:blip>
          <a:stretch>
            <a:fillRect/>
          </a:stretch>
        </p:blipFill>
        <p:spPr>
          <a:xfrm>
            <a:off x="2459274" y="3369337"/>
            <a:ext cx="3870692" cy="275415"/>
          </a:xfrm>
          <a:prstGeom prst="rect">
            <a:avLst/>
          </a:prstGeom>
        </p:spPr>
      </p:pic>
    </p:spTree>
    <p:extLst>
      <p:ext uri="{BB962C8B-B14F-4D97-AF65-F5344CB8AC3E}">
        <p14:creationId xmlns:p14="http://schemas.microsoft.com/office/powerpoint/2010/main" val="327858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9E48-B3BE-0FE1-2910-43A886879491}"/>
              </a:ext>
            </a:extLst>
          </p:cNvPr>
          <p:cNvSpPr>
            <a:spLocks noGrp="1"/>
          </p:cNvSpPr>
          <p:nvPr>
            <p:ph type="title"/>
          </p:nvPr>
        </p:nvSpPr>
        <p:spPr>
          <a:xfrm>
            <a:off x="5417409" y="1651227"/>
            <a:ext cx="2963400" cy="2387700"/>
          </a:xfrm>
        </p:spPr>
        <p:txBody>
          <a:bodyPr/>
          <a:lstStyle/>
          <a:p>
            <a:r>
              <a:rPr lang="en-US" sz="1600" b="1" i="1" dirty="0">
                <a:solidFill>
                  <a:schemeClr val="tx1"/>
                </a:solidFill>
                <a:effectLst/>
                <a:latin typeface="Chivo" panose="020B0604020202020204" charset="0"/>
                <a:ea typeface="Chivo" panose="020B0604020202020204" charset="0"/>
                <a:cs typeface="Chivo" panose="020B0604020202020204" charset="0"/>
              </a:rPr>
              <a:t>De-Bruijin graphs from its </a:t>
            </a:r>
            <a:br>
              <a:rPr lang="en-US" sz="1600" b="1" i="1" dirty="0">
                <a:solidFill>
                  <a:schemeClr val="tx1"/>
                </a:solidFill>
                <a:effectLst/>
                <a:latin typeface="Chivo" panose="020B0604020202020204" charset="0"/>
                <a:ea typeface="Chivo" panose="020B0604020202020204" charset="0"/>
                <a:cs typeface="Chivo" panose="020B0604020202020204" charset="0"/>
              </a:rPr>
            </a:br>
            <a:r>
              <a:rPr lang="en-US" sz="1600" b="1" i="0" dirty="0">
                <a:solidFill>
                  <a:schemeClr val="tx1"/>
                </a:solidFill>
                <a:effectLst/>
                <a:latin typeface="Chivo" panose="020B0604020202020204" charset="0"/>
                <a:ea typeface="Chivo" panose="020B0604020202020204" charset="0"/>
                <a:cs typeface="Chivo" panose="020B0604020202020204" charset="0"/>
              </a:rPr>
              <a:t>k</a:t>
            </a:r>
            <a:r>
              <a:rPr lang="en-US" sz="1600" b="1" i="1" dirty="0">
                <a:solidFill>
                  <a:schemeClr val="tx1"/>
                </a:solidFill>
                <a:effectLst/>
                <a:latin typeface="Chivo" panose="020B0604020202020204" charset="0"/>
                <a:ea typeface="Chivo" panose="020B0604020202020204" charset="0"/>
                <a:cs typeface="Chivo" panose="020B0604020202020204" charset="0"/>
              </a:rPr>
              <a:t>-mer composition</a:t>
            </a:r>
            <a:br>
              <a:rPr lang="en-US" sz="1600" b="1" i="1" dirty="0">
                <a:solidFill>
                  <a:schemeClr val="tx1"/>
                </a:solidFill>
                <a:effectLst/>
                <a:latin typeface="Chivo" panose="020B0604020202020204" charset="0"/>
                <a:ea typeface="Chivo" panose="020B0604020202020204" charset="0"/>
                <a:cs typeface="Chivo" panose="020B0604020202020204" charset="0"/>
              </a:rPr>
            </a:br>
            <a:br>
              <a:rPr lang="en-US" sz="1600" b="1" dirty="0">
                <a:solidFill>
                  <a:schemeClr val="tx1"/>
                </a:solidFill>
                <a:latin typeface="Chivo" panose="020B0604020202020204" charset="0"/>
                <a:ea typeface="Chivo" panose="020B0604020202020204" charset="0"/>
                <a:cs typeface="Chivo" panose="020B0604020202020204" charset="0"/>
              </a:rPr>
            </a:br>
            <a:r>
              <a:rPr lang="en-US" sz="1600" b="1" i="1" u="sng" dirty="0">
                <a:solidFill>
                  <a:schemeClr val="bg2"/>
                </a:solidFill>
                <a:effectLst/>
                <a:latin typeface="Chivo" panose="020B0604020202020204" charset="0"/>
                <a:ea typeface="Chivo" panose="020B0604020202020204" charset="0"/>
                <a:cs typeface="Chivo" panose="020B0604020202020204" charset="0"/>
              </a:rPr>
              <a:t>Input</a:t>
            </a:r>
            <a:r>
              <a:rPr lang="en-US" sz="1600" b="1" i="1" u="sng" dirty="0">
                <a:solidFill>
                  <a:schemeClr val="tx1"/>
                </a:solidFill>
                <a:effectLst/>
                <a:latin typeface="Chivo" panose="020B0604020202020204" charset="0"/>
                <a:ea typeface="Chivo" panose="020B0604020202020204" charset="0"/>
                <a:cs typeface="Chivo" panose="020B0604020202020204" charset="0"/>
              </a:rPr>
              <a:t> </a:t>
            </a:r>
            <a:r>
              <a:rPr lang="en-US" sz="1600" b="1" i="1" dirty="0">
                <a:solidFill>
                  <a:schemeClr val="tx1"/>
                </a:solidFill>
                <a:effectLst/>
                <a:latin typeface="Chivo" panose="020B0604020202020204" charset="0"/>
                <a:ea typeface="Chivo" panose="020B0604020202020204" charset="0"/>
                <a:cs typeface="Chivo" panose="020B0604020202020204" charset="0"/>
              </a:rPr>
              <a:t>  </a:t>
            </a:r>
            <a:r>
              <a:rPr lang="en-US" sz="1600" b="1" i="0" dirty="0">
                <a:solidFill>
                  <a:schemeClr val="tx1"/>
                </a:solidFill>
                <a:effectLst/>
                <a:latin typeface="Chivo" panose="020B0604020202020204" charset="0"/>
                <a:ea typeface="Chivo" panose="020B0604020202020204" charset="0"/>
                <a:cs typeface="Chivo" panose="020B0604020202020204" charset="0"/>
              </a:rPr>
              <a:t>: </a:t>
            </a:r>
            <a:r>
              <a:rPr lang="en-US" sz="1600" b="0" i="0" dirty="0">
                <a:solidFill>
                  <a:schemeClr val="tx1"/>
                </a:solidFill>
                <a:effectLst/>
                <a:latin typeface="Chivo" panose="020B0604020202020204" charset="0"/>
                <a:ea typeface="Chivo" panose="020B0604020202020204" charset="0"/>
                <a:cs typeface="Chivo" panose="020B0604020202020204" charset="0"/>
              </a:rPr>
              <a:t> An integer </a:t>
            </a:r>
            <a:r>
              <a:rPr lang="en-US" sz="1600" b="0" i="1" dirty="0">
                <a:solidFill>
                  <a:schemeClr val="tx1"/>
                </a:solidFill>
                <a:effectLst/>
                <a:latin typeface="Chivo" panose="020B0604020202020204" charset="0"/>
                <a:ea typeface="Chivo" panose="020B0604020202020204" charset="0"/>
                <a:cs typeface="Chivo" panose="020B0604020202020204" charset="0"/>
              </a:rPr>
              <a:t>k</a:t>
            </a:r>
            <a:r>
              <a:rPr lang="en-US" sz="1600" b="0" i="0" dirty="0">
                <a:solidFill>
                  <a:schemeClr val="tx1"/>
                </a:solidFill>
                <a:effectLst/>
                <a:latin typeface="Chivo" panose="020B0604020202020204" charset="0"/>
                <a:ea typeface="Chivo" panose="020B0604020202020204" charset="0"/>
                <a:cs typeface="Chivo" panose="020B0604020202020204" charset="0"/>
              </a:rPr>
              <a:t> and a collection </a:t>
            </a:r>
            <a:r>
              <a:rPr lang="en-US" sz="1600" b="0" i="1" dirty="0">
                <a:solidFill>
                  <a:schemeClr val="tx1"/>
                </a:solidFill>
                <a:effectLst/>
                <a:latin typeface="Chivo" panose="020B0604020202020204" charset="0"/>
                <a:ea typeface="Chivo" panose="020B0604020202020204" charset="0"/>
                <a:cs typeface="Chivo" panose="020B0604020202020204" charset="0"/>
              </a:rPr>
              <a:t>Patterns</a:t>
            </a:r>
            <a:r>
              <a:rPr lang="en-US" sz="1600" b="0" i="0" dirty="0">
                <a:solidFill>
                  <a:schemeClr val="tx1"/>
                </a:solidFill>
                <a:effectLst/>
                <a:latin typeface="Chivo" panose="020B0604020202020204" charset="0"/>
                <a:ea typeface="Chivo" panose="020B0604020202020204" charset="0"/>
                <a:cs typeface="Chivo" panose="020B0604020202020204" charset="0"/>
              </a:rPr>
              <a:t> of </a:t>
            </a:r>
            <a:r>
              <a:rPr lang="en-US" sz="1600" b="0" i="1" dirty="0">
                <a:solidFill>
                  <a:schemeClr val="tx1"/>
                </a:solidFill>
                <a:effectLst/>
                <a:latin typeface="Chivo" panose="020B0604020202020204" charset="0"/>
                <a:ea typeface="Chivo" panose="020B0604020202020204" charset="0"/>
                <a:cs typeface="Chivo" panose="020B0604020202020204" charset="0"/>
              </a:rPr>
              <a:t>k</a:t>
            </a:r>
            <a:r>
              <a:rPr lang="en-US" sz="1600" b="0" i="0" dirty="0">
                <a:solidFill>
                  <a:schemeClr val="tx1"/>
                </a:solidFill>
                <a:effectLst/>
                <a:latin typeface="Chivo" panose="020B0604020202020204" charset="0"/>
                <a:ea typeface="Chivo" panose="020B0604020202020204" charset="0"/>
                <a:cs typeface="Chivo" panose="020B0604020202020204" charset="0"/>
              </a:rPr>
              <a:t>-mers. </a:t>
            </a:r>
            <a:br>
              <a:rPr lang="en-US" sz="1600" dirty="0">
                <a:solidFill>
                  <a:schemeClr val="tx1"/>
                </a:solidFill>
                <a:latin typeface="Chivo" panose="020B0604020202020204" charset="0"/>
                <a:ea typeface="Chivo" panose="020B0604020202020204" charset="0"/>
                <a:cs typeface="Chivo" panose="020B0604020202020204" charset="0"/>
              </a:rPr>
            </a:br>
            <a:r>
              <a:rPr lang="en-US" sz="1600" b="1" i="1" u="sng" dirty="0">
                <a:solidFill>
                  <a:schemeClr val="bg2"/>
                </a:solidFill>
                <a:effectLst/>
                <a:latin typeface="Chivo" panose="020B0604020202020204" charset="0"/>
                <a:ea typeface="Chivo" panose="020B0604020202020204" charset="0"/>
                <a:cs typeface="Chivo" panose="020B0604020202020204" charset="0"/>
              </a:rPr>
              <a:t>Output </a:t>
            </a:r>
            <a:r>
              <a:rPr lang="en-US" sz="1600" b="1" i="1" u="sng" dirty="0">
                <a:solidFill>
                  <a:schemeClr val="tx1"/>
                </a:solidFill>
                <a:effectLst/>
                <a:latin typeface="Chivo" panose="020B0604020202020204" charset="0"/>
                <a:ea typeface="Chivo" panose="020B0604020202020204" charset="0"/>
                <a:cs typeface="Chivo" panose="020B0604020202020204" charset="0"/>
              </a:rPr>
              <a:t> </a:t>
            </a:r>
            <a:r>
              <a:rPr lang="en-US" sz="1600" b="1" i="0" dirty="0">
                <a:solidFill>
                  <a:schemeClr val="tx1"/>
                </a:solidFill>
                <a:effectLst/>
                <a:latin typeface="Chivo" panose="020B0604020202020204" charset="0"/>
                <a:ea typeface="Chivo" panose="020B0604020202020204" charset="0"/>
                <a:cs typeface="Chivo" panose="020B0604020202020204" charset="0"/>
              </a:rPr>
              <a:t>:</a:t>
            </a:r>
            <a:r>
              <a:rPr lang="en-US" sz="1600" b="0" i="0" dirty="0">
                <a:solidFill>
                  <a:schemeClr val="tx1"/>
                </a:solidFill>
                <a:effectLst/>
                <a:latin typeface="Chivo" panose="020B0604020202020204" charset="0"/>
                <a:ea typeface="Chivo" panose="020B0604020202020204" charset="0"/>
                <a:cs typeface="Chivo" panose="020B0604020202020204" charset="0"/>
              </a:rPr>
              <a:t>  The de-Bruijn graph ,DEBRUIJIN(</a:t>
            </a:r>
            <a:r>
              <a:rPr lang="en-US" sz="1600" b="0" i="1" dirty="0">
                <a:solidFill>
                  <a:schemeClr val="tx1"/>
                </a:solidFill>
                <a:effectLst/>
                <a:latin typeface="Chivo" panose="020B0604020202020204" charset="0"/>
                <a:ea typeface="Chivo" panose="020B0604020202020204" charset="0"/>
                <a:cs typeface="Chivo" panose="020B0604020202020204" charset="0"/>
              </a:rPr>
              <a:t>Patterns</a:t>
            </a:r>
            <a:r>
              <a:rPr lang="en-US" sz="1600" b="0" i="0" dirty="0">
                <a:solidFill>
                  <a:schemeClr val="tx1"/>
                </a:solidFill>
                <a:effectLst/>
                <a:latin typeface="Chivo" panose="020B0604020202020204" charset="0"/>
                <a:ea typeface="Chivo" panose="020B0604020202020204" charset="0"/>
                <a:cs typeface="Chivo" panose="020B0604020202020204" charset="0"/>
              </a:rPr>
              <a:t>)</a:t>
            </a:r>
            <a:br>
              <a:rPr lang="en-IN" dirty="0">
                <a:solidFill>
                  <a:schemeClr val="tx1"/>
                </a:solidFill>
                <a:latin typeface="Chivo" panose="020B0604020202020204" charset="0"/>
                <a:ea typeface="Chivo" panose="020B0604020202020204" charset="0"/>
                <a:cs typeface="Chivo" panose="020B0604020202020204" charset="0"/>
              </a:rPr>
            </a:br>
            <a:endParaRPr lang="en-IN" dirty="0">
              <a:solidFill>
                <a:schemeClr val="tx1"/>
              </a:solidFill>
            </a:endParaRPr>
          </a:p>
        </p:txBody>
      </p:sp>
      <p:pic>
        <p:nvPicPr>
          <p:cNvPr id="3" name="object 32">
            <a:extLst>
              <a:ext uri="{FF2B5EF4-FFF2-40B4-BE49-F238E27FC236}">
                <a16:creationId xmlns:a16="http://schemas.microsoft.com/office/drawing/2014/main" id="{A4B852BF-4738-AB36-6214-7CC24CF456F3}"/>
              </a:ext>
            </a:extLst>
          </p:cNvPr>
          <p:cNvPicPr/>
          <p:nvPr/>
        </p:nvPicPr>
        <p:blipFill>
          <a:blip r:embed="rId2" cstate="print"/>
          <a:stretch>
            <a:fillRect/>
          </a:stretch>
        </p:blipFill>
        <p:spPr>
          <a:xfrm>
            <a:off x="1017376" y="1651227"/>
            <a:ext cx="3910635" cy="1841046"/>
          </a:xfrm>
          <a:prstGeom prst="rect">
            <a:avLst/>
          </a:prstGeom>
        </p:spPr>
      </p:pic>
    </p:spTree>
    <p:extLst>
      <p:ext uri="{BB962C8B-B14F-4D97-AF65-F5344CB8AC3E}">
        <p14:creationId xmlns:p14="http://schemas.microsoft.com/office/powerpoint/2010/main" val="588358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55D0-D47E-BECA-5532-D05FA7F9F7D6}"/>
              </a:ext>
            </a:extLst>
          </p:cNvPr>
          <p:cNvSpPr>
            <a:spLocks noGrp="1"/>
          </p:cNvSpPr>
          <p:nvPr>
            <p:ph type="title"/>
          </p:nvPr>
        </p:nvSpPr>
        <p:spPr>
          <a:xfrm>
            <a:off x="1009774" y="516388"/>
            <a:ext cx="7704000" cy="592200"/>
          </a:xfrm>
        </p:spPr>
        <p:txBody>
          <a:bodyPr/>
          <a:lstStyle/>
          <a:p>
            <a:r>
              <a:rPr lang="en-IN" sz="2800" dirty="0"/>
              <a:t>SEVEN BRIDGES OF KONNIGSBERG</a:t>
            </a:r>
          </a:p>
        </p:txBody>
      </p:sp>
      <p:sp>
        <p:nvSpPr>
          <p:cNvPr id="3" name="Slide Number Placeholder 2">
            <a:extLst>
              <a:ext uri="{FF2B5EF4-FFF2-40B4-BE49-F238E27FC236}">
                <a16:creationId xmlns:a16="http://schemas.microsoft.com/office/drawing/2014/main" id="{A732D2AC-FDD2-1FF8-A4E9-43D72619F1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grpSp>
        <p:nvGrpSpPr>
          <p:cNvPr id="5" name="object 26">
            <a:extLst>
              <a:ext uri="{FF2B5EF4-FFF2-40B4-BE49-F238E27FC236}">
                <a16:creationId xmlns:a16="http://schemas.microsoft.com/office/drawing/2014/main" id="{A6A238A1-F8A3-D7BA-C4B2-D882C6162076}"/>
              </a:ext>
            </a:extLst>
          </p:cNvPr>
          <p:cNvGrpSpPr/>
          <p:nvPr/>
        </p:nvGrpSpPr>
        <p:grpSpPr>
          <a:xfrm>
            <a:off x="6188287" y="1839366"/>
            <a:ext cx="2388235" cy="1719580"/>
            <a:chOff x="3184398" y="5976365"/>
            <a:chExt cx="2388235" cy="1719580"/>
          </a:xfrm>
        </p:grpSpPr>
        <p:sp>
          <p:nvSpPr>
            <p:cNvPr id="6" name="object 27">
              <a:extLst>
                <a:ext uri="{FF2B5EF4-FFF2-40B4-BE49-F238E27FC236}">
                  <a16:creationId xmlns:a16="http://schemas.microsoft.com/office/drawing/2014/main" id="{5851F7AD-3EA4-3B90-B825-5FB236331BED}"/>
                </a:ext>
              </a:extLst>
            </p:cNvPr>
            <p:cNvSpPr/>
            <p:nvPr/>
          </p:nvSpPr>
          <p:spPr>
            <a:xfrm>
              <a:off x="3343656" y="6062471"/>
              <a:ext cx="2147570" cy="1550035"/>
            </a:xfrm>
            <a:custGeom>
              <a:avLst/>
              <a:gdLst/>
              <a:ahLst/>
              <a:cxnLst/>
              <a:rect l="l" t="t" r="r" b="b"/>
              <a:pathLst>
                <a:path w="2147570" h="1550034">
                  <a:moveTo>
                    <a:pt x="2147315" y="775716"/>
                  </a:moveTo>
                  <a:lnTo>
                    <a:pt x="702563" y="0"/>
                  </a:lnTo>
                </a:path>
                <a:path w="2147570" h="1550034">
                  <a:moveTo>
                    <a:pt x="2147315" y="774192"/>
                  </a:moveTo>
                  <a:lnTo>
                    <a:pt x="702563" y="1549908"/>
                  </a:lnTo>
                </a:path>
                <a:path w="2147570" h="1550034">
                  <a:moveTo>
                    <a:pt x="2069591" y="772667"/>
                  </a:moveTo>
                  <a:lnTo>
                    <a:pt x="0" y="772667"/>
                  </a:lnTo>
                </a:path>
              </a:pathLst>
            </a:custGeom>
            <a:ln w="18288">
              <a:solidFill>
                <a:srgbClr val="505050"/>
              </a:solidFill>
            </a:ln>
          </p:spPr>
          <p:txBody>
            <a:bodyPr wrap="square" lIns="0" tIns="0" rIns="0" bIns="0" rtlCol="0"/>
            <a:lstStyle/>
            <a:p>
              <a:endParaRPr dirty="0"/>
            </a:p>
          </p:txBody>
        </p:sp>
        <p:pic>
          <p:nvPicPr>
            <p:cNvPr id="7" name="object 28">
              <a:extLst>
                <a:ext uri="{FF2B5EF4-FFF2-40B4-BE49-F238E27FC236}">
                  <a16:creationId xmlns:a16="http://schemas.microsoft.com/office/drawing/2014/main" id="{92BDC8FA-B95C-A08E-5084-4674D090C71E}"/>
                </a:ext>
              </a:extLst>
            </p:cNvPr>
            <p:cNvPicPr/>
            <p:nvPr/>
          </p:nvPicPr>
          <p:blipFill>
            <a:blip r:embed="rId2" cstate="print"/>
            <a:stretch>
              <a:fillRect/>
            </a:stretch>
          </p:blipFill>
          <p:spPr>
            <a:xfrm>
              <a:off x="3960114" y="7527797"/>
              <a:ext cx="166116" cy="167639"/>
            </a:xfrm>
            <a:prstGeom prst="rect">
              <a:avLst/>
            </a:prstGeom>
          </p:spPr>
        </p:pic>
        <p:pic>
          <p:nvPicPr>
            <p:cNvPr id="8" name="object 29">
              <a:extLst>
                <a:ext uri="{FF2B5EF4-FFF2-40B4-BE49-F238E27FC236}">
                  <a16:creationId xmlns:a16="http://schemas.microsoft.com/office/drawing/2014/main" id="{9EA3F7AE-1879-89CC-2238-5627DB2C9F44}"/>
                </a:ext>
              </a:extLst>
            </p:cNvPr>
            <p:cNvPicPr/>
            <p:nvPr/>
          </p:nvPicPr>
          <p:blipFill>
            <a:blip r:embed="rId3" cstate="print"/>
            <a:stretch>
              <a:fillRect/>
            </a:stretch>
          </p:blipFill>
          <p:spPr>
            <a:xfrm>
              <a:off x="3960114" y="5976365"/>
              <a:ext cx="166116" cy="167640"/>
            </a:xfrm>
            <a:prstGeom prst="rect">
              <a:avLst/>
            </a:prstGeom>
          </p:spPr>
        </p:pic>
        <p:pic>
          <p:nvPicPr>
            <p:cNvPr id="9" name="object 30">
              <a:extLst>
                <a:ext uri="{FF2B5EF4-FFF2-40B4-BE49-F238E27FC236}">
                  <a16:creationId xmlns:a16="http://schemas.microsoft.com/office/drawing/2014/main" id="{627A88B1-98E1-6095-0171-B7C3A407651F}"/>
                </a:ext>
              </a:extLst>
            </p:cNvPr>
            <p:cNvPicPr/>
            <p:nvPr/>
          </p:nvPicPr>
          <p:blipFill>
            <a:blip r:embed="rId4" cstate="print"/>
            <a:stretch>
              <a:fillRect/>
            </a:stretch>
          </p:blipFill>
          <p:spPr>
            <a:xfrm>
              <a:off x="5406389" y="6752081"/>
              <a:ext cx="166116" cy="167640"/>
            </a:xfrm>
            <a:prstGeom prst="rect">
              <a:avLst/>
            </a:prstGeom>
          </p:spPr>
        </p:pic>
        <p:pic>
          <p:nvPicPr>
            <p:cNvPr id="10" name="object 31">
              <a:extLst>
                <a:ext uri="{FF2B5EF4-FFF2-40B4-BE49-F238E27FC236}">
                  <a16:creationId xmlns:a16="http://schemas.microsoft.com/office/drawing/2014/main" id="{6176031D-BF36-E006-AD70-F095498611C2}"/>
                </a:ext>
              </a:extLst>
            </p:cNvPr>
            <p:cNvPicPr/>
            <p:nvPr/>
          </p:nvPicPr>
          <p:blipFill>
            <a:blip r:embed="rId5" cstate="print"/>
            <a:stretch>
              <a:fillRect/>
            </a:stretch>
          </p:blipFill>
          <p:spPr>
            <a:xfrm>
              <a:off x="3184398" y="6752081"/>
              <a:ext cx="166116" cy="167640"/>
            </a:xfrm>
            <a:prstGeom prst="rect">
              <a:avLst/>
            </a:prstGeom>
          </p:spPr>
        </p:pic>
        <p:sp>
          <p:nvSpPr>
            <p:cNvPr id="11" name="object 32">
              <a:extLst>
                <a:ext uri="{FF2B5EF4-FFF2-40B4-BE49-F238E27FC236}">
                  <a16:creationId xmlns:a16="http://schemas.microsoft.com/office/drawing/2014/main" id="{DEE5DF5E-B50B-2E53-55FD-054B8834D31B}"/>
                </a:ext>
              </a:extLst>
            </p:cNvPr>
            <p:cNvSpPr/>
            <p:nvPr/>
          </p:nvSpPr>
          <p:spPr>
            <a:xfrm>
              <a:off x="3275075" y="6092951"/>
              <a:ext cx="756285" cy="1489075"/>
            </a:xfrm>
            <a:custGeom>
              <a:avLst/>
              <a:gdLst/>
              <a:ahLst/>
              <a:cxnLst/>
              <a:rect l="l" t="t" r="r" b="b"/>
              <a:pathLst>
                <a:path w="756285" h="1489075">
                  <a:moveTo>
                    <a:pt x="755904" y="39624"/>
                  </a:moveTo>
                  <a:lnTo>
                    <a:pt x="737148" y="84434"/>
                  </a:lnTo>
                  <a:lnTo>
                    <a:pt x="718145" y="129089"/>
                  </a:lnTo>
                  <a:lnTo>
                    <a:pt x="698557" y="173341"/>
                  </a:lnTo>
                  <a:lnTo>
                    <a:pt x="678045" y="216944"/>
                  </a:lnTo>
                  <a:lnTo>
                    <a:pt x="656272" y="259651"/>
                  </a:lnTo>
                  <a:lnTo>
                    <a:pt x="632898" y="301215"/>
                  </a:lnTo>
                  <a:lnTo>
                    <a:pt x="607586" y="341389"/>
                  </a:lnTo>
                  <a:lnTo>
                    <a:pt x="579997" y="379927"/>
                  </a:lnTo>
                  <a:lnTo>
                    <a:pt x="549793" y="416580"/>
                  </a:lnTo>
                  <a:lnTo>
                    <a:pt x="516635" y="451103"/>
                  </a:lnTo>
                  <a:lnTo>
                    <a:pt x="396573" y="537162"/>
                  </a:lnTo>
                  <a:lnTo>
                    <a:pt x="245364" y="619506"/>
                  </a:lnTo>
                  <a:lnTo>
                    <a:pt x="115871" y="681275"/>
                  </a:lnTo>
                  <a:lnTo>
                    <a:pt x="60959" y="705612"/>
                  </a:lnTo>
                </a:path>
                <a:path w="756285" h="1489075">
                  <a:moveTo>
                    <a:pt x="10667" y="665987"/>
                  </a:moveTo>
                  <a:lnTo>
                    <a:pt x="29053" y="621177"/>
                  </a:lnTo>
                  <a:lnTo>
                    <a:pt x="47841" y="576523"/>
                  </a:lnTo>
                  <a:lnTo>
                    <a:pt x="67342" y="532270"/>
                  </a:lnTo>
                  <a:lnTo>
                    <a:pt x="87867" y="488667"/>
                  </a:lnTo>
                  <a:lnTo>
                    <a:pt x="109728" y="445960"/>
                  </a:lnTo>
                  <a:lnTo>
                    <a:pt x="133234" y="404396"/>
                  </a:lnTo>
                  <a:lnTo>
                    <a:pt x="158697" y="364222"/>
                  </a:lnTo>
                  <a:lnTo>
                    <a:pt x="186427" y="325685"/>
                  </a:lnTo>
                  <a:lnTo>
                    <a:pt x="216737" y="289031"/>
                  </a:lnTo>
                  <a:lnTo>
                    <a:pt x="249935" y="254508"/>
                  </a:lnTo>
                  <a:lnTo>
                    <a:pt x="369998" y="168449"/>
                  </a:lnTo>
                  <a:lnTo>
                    <a:pt x="521208" y="86106"/>
                  </a:lnTo>
                  <a:lnTo>
                    <a:pt x="650700" y="24336"/>
                  </a:lnTo>
                  <a:lnTo>
                    <a:pt x="705612" y="0"/>
                  </a:lnTo>
                </a:path>
                <a:path w="756285" h="1489075">
                  <a:moveTo>
                    <a:pt x="0" y="822960"/>
                  </a:moveTo>
                  <a:lnTo>
                    <a:pt x="18385" y="867727"/>
                  </a:lnTo>
                  <a:lnTo>
                    <a:pt x="37173" y="912266"/>
                  </a:lnTo>
                  <a:lnTo>
                    <a:pt x="56674" y="956348"/>
                  </a:lnTo>
                  <a:lnTo>
                    <a:pt x="77199" y="999744"/>
                  </a:lnTo>
                  <a:lnTo>
                    <a:pt x="99059" y="1042225"/>
                  </a:lnTo>
                  <a:lnTo>
                    <a:pt x="122566" y="1083564"/>
                  </a:lnTo>
                  <a:lnTo>
                    <a:pt x="148029" y="1123530"/>
                  </a:lnTo>
                  <a:lnTo>
                    <a:pt x="175759" y="1161897"/>
                  </a:lnTo>
                  <a:lnTo>
                    <a:pt x="206069" y="1198435"/>
                  </a:lnTo>
                  <a:lnTo>
                    <a:pt x="239267" y="1232916"/>
                  </a:lnTo>
                  <a:lnTo>
                    <a:pt x="359330" y="1319855"/>
                  </a:lnTo>
                  <a:lnTo>
                    <a:pt x="510539" y="1402651"/>
                  </a:lnTo>
                  <a:lnTo>
                    <a:pt x="640032" y="1464587"/>
                  </a:lnTo>
                  <a:lnTo>
                    <a:pt x="694943" y="1488948"/>
                  </a:lnTo>
                </a:path>
                <a:path w="756285" h="1489075">
                  <a:moveTo>
                    <a:pt x="746759" y="1450848"/>
                  </a:moveTo>
                  <a:lnTo>
                    <a:pt x="728375" y="1406080"/>
                  </a:lnTo>
                  <a:lnTo>
                    <a:pt x="709598" y="1361541"/>
                  </a:lnTo>
                  <a:lnTo>
                    <a:pt x="690126" y="1317460"/>
                  </a:lnTo>
                  <a:lnTo>
                    <a:pt x="669657" y="1274064"/>
                  </a:lnTo>
                  <a:lnTo>
                    <a:pt x="647890" y="1231582"/>
                  </a:lnTo>
                  <a:lnTo>
                    <a:pt x="624523" y="1190244"/>
                  </a:lnTo>
                  <a:lnTo>
                    <a:pt x="599253" y="1150277"/>
                  </a:lnTo>
                  <a:lnTo>
                    <a:pt x="571780" y="1111910"/>
                  </a:lnTo>
                  <a:lnTo>
                    <a:pt x="541801" y="1075372"/>
                  </a:lnTo>
                  <a:lnTo>
                    <a:pt x="509016" y="1040892"/>
                  </a:lnTo>
                  <a:lnTo>
                    <a:pt x="388953" y="953952"/>
                  </a:lnTo>
                  <a:lnTo>
                    <a:pt x="237744" y="871156"/>
                  </a:lnTo>
                  <a:lnTo>
                    <a:pt x="108251" y="809220"/>
                  </a:lnTo>
                  <a:lnTo>
                    <a:pt x="53340" y="784860"/>
                  </a:lnTo>
                </a:path>
              </a:pathLst>
            </a:custGeom>
            <a:ln w="18288">
              <a:solidFill>
                <a:srgbClr val="505050"/>
              </a:solidFill>
            </a:ln>
          </p:spPr>
          <p:txBody>
            <a:bodyPr wrap="square" lIns="0" tIns="0" rIns="0" bIns="0" rtlCol="0"/>
            <a:lstStyle/>
            <a:p>
              <a:endParaRPr/>
            </a:p>
          </p:txBody>
        </p:sp>
      </p:grpSp>
      <p:sp>
        <p:nvSpPr>
          <p:cNvPr id="12" name="Text Placeholder 2">
            <a:extLst>
              <a:ext uri="{FF2B5EF4-FFF2-40B4-BE49-F238E27FC236}">
                <a16:creationId xmlns:a16="http://schemas.microsoft.com/office/drawing/2014/main" id="{D477676E-3441-DA6B-1E71-FB14B0AC86CA}"/>
              </a:ext>
            </a:extLst>
          </p:cNvPr>
          <p:cNvSpPr txBox="1">
            <a:spLocks/>
          </p:cNvSpPr>
          <p:nvPr/>
        </p:nvSpPr>
        <p:spPr>
          <a:xfrm>
            <a:off x="578321" y="1595344"/>
            <a:ext cx="5609966" cy="3388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Nodes represent the four sectors of the city</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Edges represent bridges connecting different sectors</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The edges are undirected , so they can be traversed either direction</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A cycle that traverses each edge of a graph exactly once is called “Eulerian cycle”</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Graph that contains Eulerian cycle is “Eulerian”</a:t>
            </a:r>
          </a:p>
          <a:p>
            <a:pPr marL="285750" indent="-285750">
              <a:buClr>
                <a:schemeClr val="accent2"/>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endParaRPr lang="en-IN" i="1" dirty="0">
              <a:solidFill>
                <a:schemeClr val="accent6"/>
              </a:solidFill>
              <a:latin typeface="Chivo" panose="020B0604020202020204" charset="0"/>
              <a:ea typeface="Chivo" panose="020B0604020202020204" charset="0"/>
              <a:cs typeface="Chivo" panose="020B0604020202020204" charset="0"/>
            </a:endParaRPr>
          </a:p>
          <a:p>
            <a:pPr marL="127000"/>
            <a:endParaRPr lang="en-IN" i="1" dirty="0">
              <a:solidFill>
                <a:schemeClr val="accent6"/>
              </a:solidFill>
              <a:latin typeface="Chivo" panose="020B0604020202020204" charset="0"/>
              <a:ea typeface="Chivo" panose="020B0604020202020204" charset="0"/>
              <a:cs typeface="Chivo" panose="020B0604020202020204" charset="0"/>
            </a:endParaRPr>
          </a:p>
          <a:p>
            <a:endParaRPr lang="en-IN" dirty="0"/>
          </a:p>
        </p:txBody>
      </p:sp>
      <p:sp>
        <p:nvSpPr>
          <p:cNvPr id="13" name="TextBox 12">
            <a:extLst>
              <a:ext uri="{FF2B5EF4-FFF2-40B4-BE49-F238E27FC236}">
                <a16:creationId xmlns:a16="http://schemas.microsoft.com/office/drawing/2014/main" id="{60B433F9-413B-8040-027B-427E739075EF}"/>
              </a:ext>
            </a:extLst>
          </p:cNvPr>
          <p:cNvSpPr txBox="1"/>
          <p:nvPr/>
        </p:nvSpPr>
        <p:spPr>
          <a:xfrm>
            <a:off x="7262337" y="3445027"/>
            <a:ext cx="1385316" cy="338554"/>
          </a:xfrm>
          <a:prstGeom prst="rect">
            <a:avLst/>
          </a:prstGeom>
          <a:noFill/>
        </p:spPr>
        <p:txBody>
          <a:bodyPr wrap="none" rtlCol="0">
            <a:spAutoFit/>
          </a:bodyPr>
          <a:lstStyle/>
          <a:p>
            <a:r>
              <a:rPr lang="en-IN" sz="1600" i="1" dirty="0">
                <a:solidFill>
                  <a:schemeClr val="tx2"/>
                </a:solidFill>
                <a:latin typeface="Chivo" panose="020B0604020202020204" charset="0"/>
                <a:ea typeface="Chivo" panose="020B0604020202020204" charset="0"/>
                <a:cs typeface="Chivo" panose="020B0604020202020204" charset="0"/>
              </a:rPr>
              <a:t>Not Eulerian</a:t>
            </a:r>
          </a:p>
        </p:txBody>
      </p:sp>
    </p:spTree>
    <p:extLst>
      <p:ext uri="{BB962C8B-B14F-4D97-AF65-F5344CB8AC3E}">
        <p14:creationId xmlns:p14="http://schemas.microsoft.com/office/powerpoint/2010/main" val="230051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AD34-2912-BE1D-E124-A37D7B8EBEAB}"/>
              </a:ext>
            </a:extLst>
          </p:cNvPr>
          <p:cNvSpPr>
            <a:spLocks noGrp="1"/>
          </p:cNvSpPr>
          <p:nvPr>
            <p:ph type="title"/>
          </p:nvPr>
        </p:nvSpPr>
        <p:spPr>
          <a:xfrm>
            <a:off x="1216285" y="467572"/>
            <a:ext cx="6608400" cy="762360"/>
          </a:xfrm>
        </p:spPr>
        <p:txBody>
          <a:bodyPr/>
          <a:lstStyle/>
          <a:p>
            <a:r>
              <a:rPr lang="en-IN" sz="4000" dirty="0"/>
              <a:t>Euler's Theorem</a:t>
            </a:r>
          </a:p>
        </p:txBody>
      </p:sp>
      <p:sp>
        <p:nvSpPr>
          <p:cNvPr id="3" name="Slide Number Placeholder 2">
            <a:extLst>
              <a:ext uri="{FF2B5EF4-FFF2-40B4-BE49-F238E27FC236}">
                <a16:creationId xmlns:a16="http://schemas.microsoft.com/office/drawing/2014/main" id="{7DA29F86-7262-7D44-0CA4-ABD7F9FA3C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4" name="TextBox 3">
            <a:extLst>
              <a:ext uri="{FF2B5EF4-FFF2-40B4-BE49-F238E27FC236}">
                <a16:creationId xmlns:a16="http://schemas.microsoft.com/office/drawing/2014/main" id="{B757C612-2EB6-7B3B-B17B-272E2EBCF28E}"/>
              </a:ext>
            </a:extLst>
          </p:cNvPr>
          <p:cNvSpPr txBox="1"/>
          <p:nvPr/>
        </p:nvSpPr>
        <p:spPr>
          <a:xfrm>
            <a:off x="837126" y="1706450"/>
            <a:ext cx="7630733" cy="1600438"/>
          </a:xfrm>
          <a:prstGeom prst="rect">
            <a:avLst/>
          </a:prstGeom>
          <a:noFill/>
        </p:spPr>
        <p:txBody>
          <a:bodyPr wrap="square" rtlCol="0">
            <a:spAutoFit/>
          </a:bodyPr>
          <a:lstStyle/>
          <a:p>
            <a:r>
              <a:rPr lang="en-IN" sz="1600" i="1" u="sng" dirty="0">
                <a:solidFill>
                  <a:schemeClr val="bg2"/>
                </a:solidFill>
                <a:latin typeface="Chivo" panose="020B0604020202020204" charset="0"/>
                <a:ea typeface="Chivo" panose="020B0604020202020204" charset="0"/>
                <a:cs typeface="Chivo" panose="020B0604020202020204" charset="0"/>
              </a:rPr>
              <a:t>Balanced</a:t>
            </a:r>
            <a:r>
              <a:rPr lang="en-IN" sz="1600" i="1" dirty="0">
                <a:solidFill>
                  <a:schemeClr val="accent6"/>
                </a:solidFill>
                <a:latin typeface="Chivo" panose="020B0604020202020204" charset="0"/>
                <a:ea typeface="Chivo" panose="020B0604020202020204" charset="0"/>
                <a:cs typeface="Chivo" panose="020B0604020202020204" charset="0"/>
              </a:rPr>
              <a:t> : Number of incoming edges at any node = number of outgoing edges at that node i.e. , IN(v) =OUT(v)</a:t>
            </a:r>
          </a:p>
          <a:p>
            <a:endParaRPr lang="en-IN" sz="1600" i="1" dirty="0">
              <a:solidFill>
                <a:schemeClr val="accent6"/>
              </a:solidFill>
              <a:latin typeface="Chivo" panose="020B0604020202020204" charset="0"/>
              <a:ea typeface="Chivo" panose="020B0604020202020204" charset="0"/>
              <a:cs typeface="Chivo" panose="020B0604020202020204" charset="0"/>
            </a:endParaRPr>
          </a:p>
          <a:p>
            <a:r>
              <a:rPr lang="en-IN" sz="1600" i="1" u="sng" dirty="0">
                <a:solidFill>
                  <a:schemeClr val="bg2"/>
                </a:solidFill>
                <a:latin typeface="Chivo" panose="020B0604020202020204" charset="0"/>
                <a:ea typeface="Chivo" panose="020B0604020202020204" charset="0"/>
                <a:cs typeface="Chivo" panose="020B0604020202020204" charset="0"/>
              </a:rPr>
              <a:t>Strongly connected </a:t>
            </a:r>
            <a:r>
              <a:rPr lang="en-IN" sz="1600" i="1" dirty="0">
                <a:solidFill>
                  <a:schemeClr val="accent6"/>
                </a:solidFill>
                <a:latin typeface="Chivo" panose="020B0604020202020204" charset="0"/>
                <a:ea typeface="Chivo" panose="020B0604020202020204" charset="0"/>
                <a:cs typeface="Chivo" panose="020B0604020202020204" charset="0"/>
              </a:rPr>
              <a:t>: If its possible to reach any node from every other node</a:t>
            </a:r>
          </a:p>
          <a:p>
            <a:endParaRPr lang="en-IN" sz="1600" i="1" dirty="0">
              <a:solidFill>
                <a:schemeClr val="accent6"/>
              </a:solidFill>
              <a:latin typeface="Chivo" panose="020B0604020202020204" charset="0"/>
              <a:ea typeface="Chivo" panose="020B0604020202020204" charset="0"/>
              <a:cs typeface="Chivo" panose="020B0604020202020204" charset="0"/>
            </a:endParaRPr>
          </a:p>
          <a:p>
            <a:r>
              <a:rPr lang="en-IN" sz="1800" b="1" i="1" dirty="0">
                <a:solidFill>
                  <a:schemeClr val="bg1">
                    <a:lumMod val="50000"/>
                  </a:schemeClr>
                </a:solidFill>
                <a:latin typeface="Chivo" panose="020B0604020202020204" charset="0"/>
                <a:ea typeface="Chivo" panose="020B0604020202020204" charset="0"/>
                <a:cs typeface="Chivo" panose="020B0604020202020204" charset="0"/>
              </a:rPr>
              <a:t>Euler’s theorem</a:t>
            </a:r>
            <a:r>
              <a:rPr lang="en-IN" sz="1800" b="1" i="1" dirty="0">
                <a:solidFill>
                  <a:schemeClr val="accent2"/>
                </a:solidFill>
                <a:latin typeface="Chivo" panose="020B0604020202020204" charset="0"/>
                <a:ea typeface="Chivo" panose="020B0604020202020204" charset="0"/>
                <a:cs typeface="Chivo" panose="020B0604020202020204" charset="0"/>
              </a:rPr>
              <a:t> </a:t>
            </a:r>
            <a:r>
              <a:rPr lang="en-IN" sz="1600" i="1" dirty="0">
                <a:solidFill>
                  <a:schemeClr val="accent6"/>
                </a:solidFill>
                <a:latin typeface="Chivo" panose="020B0604020202020204" charset="0"/>
                <a:ea typeface="Chivo" panose="020B0604020202020204" charset="0"/>
                <a:cs typeface="Chivo" panose="020B0604020202020204" charset="0"/>
              </a:rPr>
              <a:t>: Every balanced , strongly connected graph is Eulerian</a:t>
            </a:r>
          </a:p>
        </p:txBody>
      </p:sp>
      <p:sp>
        <p:nvSpPr>
          <p:cNvPr id="5" name="Oval 4">
            <a:extLst>
              <a:ext uri="{FF2B5EF4-FFF2-40B4-BE49-F238E27FC236}">
                <a16:creationId xmlns:a16="http://schemas.microsoft.com/office/drawing/2014/main" id="{877BDA9D-C39C-987F-E1A6-C15070918D9D}"/>
              </a:ext>
            </a:extLst>
          </p:cNvPr>
          <p:cNvSpPr/>
          <p:nvPr/>
        </p:nvSpPr>
        <p:spPr>
          <a:xfrm>
            <a:off x="2504941" y="3438659"/>
            <a:ext cx="212501" cy="2125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7DD460E-50B2-6D45-8C38-719D39910898}"/>
              </a:ext>
            </a:extLst>
          </p:cNvPr>
          <p:cNvSpPr/>
          <p:nvPr/>
        </p:nvSpPr>
        <p:spPr>
          <a:xfrm>
            <a:off x="3835758" y="3438659"/>
            <a:ext cx="212501" cy="21250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9CBD105-250C-563B-9974-CF3FCD855997}"/>
              </a:ext>
            </a:extLst>
          </p:cNvPr>
          <p:cNvSpPr/>
          <p:nvPr/>
        </p:nvSpPr>
        <p:spPr>
          <a:xfrm>
            <a:off x="2504941" y="4396073"/>
            <a:ext cx="212501" cy="21250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D250AA8-32AD-6434-2D35-D522DE53A65D}"/>
              </a:ext>
            </a:extLst>
          </p:cNvPr>
          <p:cNvSpPr/>
          <p:nvPr/>
        </p:nvSpPr>
        <p:spPr>
          <a:xfrm>
            <a:off x="3835758" y="4376755"/>
            <a:ext cx="212501" cy="2125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4A96F692-119E-3B71-112D-765377389858}"/>
              </a:ext>
            </a:extLst>
          </p:cNvPr>
          <p:cNvCxnSpPr>
            <a:stCxn id="6" idx="2"/>
            <a:endCxn id="5" idx="6"/>
          </p:cNvCxnSpPr>
          <p:nvPr/>
        </p:nvCxnSpPr>
        <p:spPr>
          <a:xfrm flipH="1">
            <a:off x="2717442" y="3544910"/>
            <a:ext cx="111831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327AAE-5392-3D37-371D-D7C9466A0E25}"/>
              </a:ext>
            </a:extLst>
          </p:cNvPr>
          <p:cNvCxnSpPr>
            <a:cxnSpLocks/>
            <a:endCxn id="8" idx="2"/>
          </p:cNvCxnSpPr>
          <p:nvPr/>
        </p:nvCxnSpPr>
        <p:spPr>
          <a:xfrm flipV="1">
            <a:off x="2717442" y="4483006"/>
            <a:ext cx="1118316" cy="2047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AE7CC7-C686-769A-6776-ADF134943FF4}"/>
              </a:ext>
            </a:extLst>
          </p:cNvPr>
          <p:cNvCxnSpPr>
            <a:cxnSpLocks/>
            <a:stCxn id="8" idx="0"/>
            <a:endCxn id="6" idx="4"/>
          </p:cNvCxnSpPr>
          <p:nvPr/>
        </p:nvCxnSpPr>
        <p:spPr>
          <a:xfrm flipV="1">
            <a:off x="3942009" y="3651161"/>
            <a:ext cx="0" cy="72559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C00ACB-0300-8A19-550B-FBDF6C6D4A79}"/>
              </a:ext>
            </a:extLst>
          </p:cNvPr>
          <p:cNvCxnSpPr>
            <a:cxnSpLocks/>
            <a:stCxn id="5" idx="4"/>
            <a:endCxn id="7" idx="0"/>
          </p:cNvCxnSpPr>
          <p:nvPr/>
        </p:nvCxnSpPr>
        <p:spPr>
          <a:xfrm>
            <a:off x="2611192" y="3651161"/>
            <a:ext cx="0" cy="74491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96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50F8-1BB5-7D7F-8A1D-D322C8B7432A}"/>
              </a:ext>
            </a:extLst>
          </p:cNvPr>
          <p:cNvSpPr>
            <a:spLocks noGrp="1"/>
          </p:cNvSpPr>
          <p:nvPr>
            <p:ph type="title"/>
          </p:nvPr>
        </p:nvSpPr>
        <p:spPr/>
        <p:txBody>
          <a:bodyPr/>
          <a:lstStyle/>
          <a:p>
            <a:r>
              <a:rPr lang="en-IN" sz="2800" dirty="0"/>
              <a:t>From Eulerian path to Eulerian cycle</a:t>
            </a:r>
          </a:p>
        </p:txBody>
      </p:sp>
      <p:sp>
        <p:nvSpPr>
          <p:cNvPr id="3" name="Slide Number Placeholder 2">
            <a:extLst>
              <a:ext uri="{FF2B5EF4-FFF2-40B4-BE49-F238E27FC236}">
                <a16:creationId xmlns:a16="http://schemas.microsoft.com/office/drawing/2014/main" id="{554497E1-9C22-00E5-5CB3-C46C3B727A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BC659652-CCB8-2B8E-6EBD-B5BDDF158089}"/>
              </a:ext>
            </a:extLst>
          </p:cNvPr>
          <p:cNvSpPr txBox="1"/>
          <p:nvPr/>
        </p:nvSpPr>
        <p:spPr>
          <a:xfrm>
            <a:off x="720000" y="1094705"/>
            <a:ext cx="7562632" cy="1169551"/>
          </a:xfrm>
          <a:prstGeom prst="rect">
            <a:avLst/>
          </a:prstGeom>
          <a:noFill/>
        </p:spPr>
        <p:txBody>
          <a:bodyPr wrap="square" rtlCol="0">
            <a:spAutoFit/>
          </a:bodyPr>
          <a:lstStyle/>
          <a:p>
            <a:pPr marL="285750" indent="-285750">
              <a:buClr>
                <a:schemeClr val="accent3"/>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We can transform a Eulerian path into Eulerian cycle by adding a single edge connecting the semi balanced nodes (Here TT and TA)</a:t>
            </a:r>
          </a:p>
          <a:p>
            <a:pPr marL="285750" indent="-285750">
              <a:buClr>
                <a:schemeClr val="accent3"/>
              </a:buClr>
              <a:buSzPct val="150000"/>
              <a:buFont typeface="Arial" panose="020B0604020202020204" pitchFamily="34" charset="0"/>
              <a:buChar char="•"/>
            </a:pPr>
            <a:endParaRPr lang="en-IN"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r>
              <a:rPr lang="en-IN" i="1" dirty="0">
                <a:solidFill>
                  <a:schemeClr val="accent6"/>
                </a:solidFill>
                <a:latin typeface="Chivo" panose="020B0604020202020204" charset="0"/>
                <a:ea typeface="Chivo" panose="020B0604020202020204" charset="0"/>
                <a:cs typeface="Chivo" panose="020B0604020202020204" charset="0"/>
              </a:rPr>
              <a:t>Thus, a nearly balanced graph has an Eulerian path if  and only if adding an edge between its unbalanced nodes makes the graph balanced and strongly connected</a:t>
            </a:r>
          </a:p>
        </p:txBody>
      </p:sp>
      <p:grpSp>
        <p:nvGrpSpPr>
          <p:cNvPr id="5" name="object 20">
            <a:extLst>
              <a:ext uri="{FF2B5EF4-FFF2-40B4-BE49-F238E27FC236}">
                <a16:creationId xmlns:a16="http://schemas.microsoft.com/office/drawing/2014/main" id="{9B121D48-4391-7DFC-E10E-25E205BF6118}"/>
              </a:ext>
            </a:extLst>
          </p:cNvPr>
          <p:cNvGrpSpPr/>
          <p:nvPr/>
        </p:nvGrpSpPr>
        <p:grpSpPr>
          <a:xfrm>
            <a:off x="4402459" y="2374218"/>
            <a:ext cx="3073728" cy="2489647"/>
            <a:chOff x="3880865" y="2258567"/>
            <a:chExt cx="1858010" cy="2057400"/>
          </a:xfrm>
        </p:grpSpPr>
        <p:sp>
          <p:nvSpPr>
            <p:cNvPr id="6" name="object 21">
              <a:extLst>
                <a:ext uri="{FF2B5EF4-FFF2-40B4-BE49-F238E27FC236}">
                  <a16:creationId xmlns:a16="http://schemas.microsoft.com/office/drawing/2014/main" id="{92263B75-0AD8-AB90-960D-0146CDD4BE6A}"/>
                </a:ext>
              </a:extLst>
            </p:cNvPr>
            <p:cNvSpPr/>
            <p:nvPr/>
          </p:nvSpPr>
          <p:spPr>
            <a:xfrm>
              <a:off x="4335779" y="3773423"/>
              <a:ext cx="55244" cy="59690"/>
            </a:xfrm>
            <a:custGeom>
              <a:avLst/>
              <a:gdLst/>
              <a:ahLst/>
              <a:cxnLst/>
              <a:rect l="l" t="t" r="r" b="b"/>
              <a:pathLst>
                <a:path w="55245" h="59689">
                  <a:moveTo>
                    <a:pt x="38099" y="59436"/>
                  </a:moveTo>
                  <a:lnTo>
                    <a:pt x="28955" y="59436"/>
                  </a:lnTo>
                  <a:lnTo>
                    <a:pt x="18002" y="57483"/>
                  </a:lnTo>
                  <a:lnTo>
                    <a:pt x="8762" y="51816"/>
                  </a:lnTo>
                  <a:lnTo>
                    <a:pt x="2381" y="42719"/>
                  </a:lnTo>
                  <a:lnTo>
                    <a:pt x="0" y="30480"/>
                  </a:lnTo>
                  <a:lnTo>
                    <a:pt x="2143" y="18002"/>
                  </a:lnTo>
                  <a:lnTo>
                    <a:pt x="8000" y="8382"/>
                  </a:lnTo>
                  <a:lnTo>
                    <a:pt x="16716" y="2190"/>
                  </a:lnTo>
                  <a:lnTo>
                    <a:pt x="27431" y="0"/>
                  </a:lnTo>
                  <a:lnTo>
                    <a:pt x="35051" y="0"/>
                  </a:lnTo>
                  <a:lnTo>
                    <a:pt x="38099" y="1524"/>
                  </a:lnTo>
                  <a:lnTo>
                    <a:pt x="41147" y="4572"/>
                  </a:lnTo>
                  <a:lnTo>
                    <a:pt x="41147" y="0"/>
                  </a:lnTo>
                  <a:lnTo>
                    <a:pt x="50291" y="0"/>
                  </a:lnTo>
                  <a:lnTo>
                    <a:pt x="50291" y="22860"/>
                  </a:lnTo>
                  <a:lnTo>
                    <a:pt x="41147" y="22860"/>
                  </a:lnTo>
                  <a:lnTo>
                    <a:pt x="41147" y="13716"/>
                  </a:lnTo>
                  <a:lnTo>
                    <a:pt x="36575" y="10668"/>
                  </a:lnTo>
                  <a:lnTo>
                    <a:pt x="33527" y="9144"/>
                  </a:lnTo>
                  <a:lnTo>
                    <a:pt x="27431" y="9144"/>
                  </a:lnTo>
                  <a:lnTo>
                    <a:pt x="20716" y="10334"/>
                  </a:lnTo>
                  <a:lnTo>
                    <a:pt x="14858" y="14097"/>
                  </a:lnTo>
                  <a:lnTo>
                    <a:pt x="10715" y="20716"/>
                  </a:lnTo>
                  <a:lnTo>
                    <a:pt x="9143" y="30480"/>
                  </a:lnTo>
                  <a:lnTo>
                    <a:pt x="9143" y="35052"/>
                  </a:lnTo>
                  <a:lnTo>
                    <a:pt x="10667" y="39624"/>
                  </a:lnTo>
                  <a:lnTo>
                    <a:pt x="13715" y="44196"/>
                  </a:lnTo>
                  <a:lnTo>
                    <a:pt x="18287" y="48768"/>
                  </a:lnTo>
                  <a:lnTo>
                    <a:pt x="22859" y="50292"/>
                  </a:lnTo>
                  <a:lnTo>
                    <a:pt x="33527" y="50292"/>
                  </a:lnTo>
                  <a:lnTo>
                    <a:pt x="36575" y="48768"/>
                  </a:lnTo>
                  <a:lnTo>
                    <a:pt x="39623" y="48768"/>
                  </a:lnTo>
                  <a:lnTo>
                    <a:pt x="39623" y="39624"/>
                  </a:lnTo>
                  <a:lnTo>
                    <a:pt x="27431" y="39624"/>
                  </a:lnTo>
                  <a:lnTo>
                    <a:pt x="27431" y="30480"/>
                  </a:lnTo>
                  <a:lnTo>
                    <a:pt x="54863" y="30480"/>
                  </a:lnTo>
                  <a:lnTo>
                    <a:pt x="54863" y="39624"/>
                  </a:lnTo>
                  <a:lnTo>
                    <a:pt x="48767" y="39624"/>
                  </a:lnTo>
                  <a:lnTo>
                    <a:pt x="48767" y="53340"/>
                  </a:lnTo>
                  <a:lnTo>
                    <a:pt x="47243" y="54864"/>
                  </a:lnTo>
                  <a:lnTo>
                    <a:pt x="38099" y="59436"/>
                  </a:lnTo>
                  <a:close/>
                </a:path>
              </a:pathLst>
            </a:custGeom>
            <a:solidFill>
              <a:srgbClr val="169C50"/>
            </a:solidFill>
          </p:spPr>
          <p:txBody>
            <a:bodyPr wrap="square" lIns="0" tIns="0" rIns="0" bIns="0" rtlCol="0"/>
            <a:lstStyle/>
            <a:p>
              <a:endParaRPr/>
            </a:p>
          </p:txBody>
        </p:sp>
        <p:sp>
          <p:nvSpPr>
            <p:cNvPr id="7" name="object 22">
              <a:extLst>
                <a:ext uri="{FF2B5EF4-FFF2-40B4-BE49-F238E27FC236}">
                  <a16:creationId xmlns:a16="http://schemas.microsoft.com/office/drawing/2014/main" id="{F7D89510-D334-F2B0-77D4-CFB1064AAC99}"/>
                </a:ext>
              </a:extLst>
            </p:cNvPr>
            <p:cNvSpPr/>
            <p:nvPr/>
          </p:nvSpPr>
          <p:spPr>
            <a:xfrm>
              <a:off x="4392155" y="3774947"/>
              <a:ext cx="116205" cy="56515"/>
            </a:xfrm>
            <a:custGeom>
              <a:avLst/>
              <a:gdLst/>
              <a:ahLst/>
              <a:cxnLst/>
              <a:rect l="l" t="t" r="r" b="b"/>
              <a:pathLst>
                <a:path w="116204" h="56514">
                  <a:moveTo>
                    <a:pt x="59436" y="47244"/>
                  </a:moveTo>
                  <a:lnTo>
                    <a:pt x="53340" y="47244"/>
                  </a:lnTo>
                  <a:lnTo>
                    <a:pt x="50152" y="39624"/>
                  </a:lnTo>
                  <a:lnTo>
                    <a:pt x="46316" y="30480"/>
                  </a:lnTo>
                  <a:lnTo>
                    <a:pt x="38646" y="12192"/>
                  </a:lnTo>
                  <a:lnTo>
                    <a:pt x="38100" y="10896"/>
                  </a:lnTo>
                  <a:lnTo>
                    <a:pt x="38100" y="30480"/>
                  </a:lnTo>
                  <a:lnTo>
                    <a:pt x="21336" y="30480"/>
                  </a:lnTo>
                  <a:lnTo>
                    <a:pt x="30480" y="12192"/>
                  </a:lnTo>
                  <a:lnTo>
                    <a:pt x="38100" y="30480"/>
                  </a:lnTo>
                  <a:lnTo>
                    <a:pt x="38100" y="10896"/>
                  </a:lnTo>
                  <a:lnTo>
                    <a:pt x="33528" y="0"/>
                  </a:lnTo>
                  <a:lnTo>
                    <a:pt x="9144" y="0"/>
                  </a:lnTo>
                  <a:lnTo>
                    <a:pt x="9144" y="9144"/>
                  </a:lnTo>
                  <a:lnTo>
                    <a:pt x="21336" y="9144"/>
                  </a:lnTo>
                  <a:lnTo>
                    <a:pt x="6096" y="47244"/>
                  </a:lnTo>
                  <a:lnTo>
                    <a:pt x="0" y="47244"/>
                  </a:lnTo>
                  <a:lnTo>
                    <a:pt x="0" y="56388"/>
                  </a:lnTo>
                  <a:lnTo>
                    <a:pt x="22860" y="56388"/>
                  </a:lnTo>
                  <a:lnTo>
                    <a:pt x="22860" y="47244"/>
                  </a:lnTo>
                  <a:lnTo>
                    <a:pt x="15240" y="47244"/>
                  </a:lnTo>
                  <a:lnTo>
                    <a:pt x="18288" y="39624"/>
                  </a:lnTo>
                  <a:lnTo>
                    <a:pt x="41148" y="39624"/>
                  </a:lnTo>
                  <a:lnTo>
                    <a:pt x="44196" y="47244"/>
                  </a:lnTo>
                  <a:lnTo>
                    <a:pt x="36576" y="47244"/>
                  </a:lnTo>
                  <a:lnTo>
                    <a:pt x="36576" y="56388"/>
                  </a:lnTo>
                  <a:lnTo>
                    <a:pt x="59436" y="56388"/>
                  </a:lnTo>
                  <a:lnTo>
                    <a:pt x="59436" y="47244"/>
                  </a:lnTo>
                  <a:close/>
                </a:path>
                <a:path w="116204" h="56514">
                  <a:moveTo>
                    <a:pt x="115824" y="0"/>
                  </a:moveTo>
                  <a:lnTo>
                    <a:pt x="64008" y="0"/>
                  </a:lnTo>
                  <a:lnTo>
                    <a:pt x="64008" y="21336"/>
                  </a:lnTo>
                  <a:lnTo>
                    <a:pt x="73152" y="21336"/>
                  </a:lnTo>
                  <a:lnTo>
                    <a:pt x="73152" y="9144"/>
                  </a:lnTo>
                  <a:lnTo>
                    <a:pt x="85344" y="9144"/>
                  </a:lnTo>
                  <a:lnTo>
                    <a:pt x="85344" y="47244"/>
                  </a:lnTo>
                  <a:lnTo>
                    <a:pt x="73152" y="47244"/>
                  </a:lnTo>
                  <a:lnTo>
                    <a:pt x="73152" y="56388"/>
                  </a:lnTo>
                  <a:lnTo>
                    <a:pt x="106680" y="56388"/>
                  </a:lnTo>
                  <a:lnTo>
                    <a:pt x="106680" y="47244"/>
                  </a:lnTo>
                  <a:lnTo>
                    <a:pt x="94488" y="47244"/>
                  </a:lnTo>
                  <a:lnTo>
                    <a:pt x="94488" y="9144"/>
                  </a:lnTo>
                  <a:lnTo>
                    <a:pt x="106680" y="9144"/>
                  </a:lnTo>
                  <a:lnTo>
                    <a:pt x="106680" y="21336"/>
                  </a:lnTo>
                  <a:lnTo>
                    <a:pt x="115824" y="21336"/>
                  </a:lnTo>
                  <a:lnTo>
                    <a:pt x="115824" y="0"/>
                  </a:lnTo>
                  <a:close/>
                </a:path>
              </a:pathLst>
            </a:custGeom>
            <a:solidFill>
              <a:srgbClr val="286EB6"/>
            </a:solidFill>
          </p:spPr>
          <p:txBody>
            <a:bodyPr wrap="square" lIns="0" tIns="0" rIns="0" bIns="0" rtlCol="0"/>
            <a:lstStyle/>
            <a:p>
              <a:endParaRPr/>
            </a:p>
          </p:txBody>
        </p:sp>
        <p:pic>
          <p:nvPicPr>
            <p:cNvPr id="8" name="object 23">
              <a:extLst>
                <a:ext uri="{FF2B5EF4-FFF2-40B4-BE49-F238E27FC236}">
                  <a16:creationId xmlns:a16="http://schemas.microsoft.com/office/drawing/2014/main" id="{64397E13-5CC4-D9A6-B89C-577D98CF0E77}"/>
                </a:ext>
              </a:extLst>
            </p:cNvPr>
            <p:cNvPicPr/>
            <p:nvPr/>
          </p:nvPicPr>
          <p:blipFill>
            <a:blip r:embed="rId2" cstate="print"/>
            <a:stretch>
              <a:fillRect/>
            </a:stretch>
          </p:blipFill>
          <p:spPr>
            <a:xfrm>
              <a:off x="3880865" y="2258567"/>
              <a:ext cx="1857755" cy="2057399"/>
            </a:xfrm>
            <a:prstGeom prst="rect">
              <a:avLst/>
            </a:prstGeom>
          </p:spPr>
        </p:pic>
      </p:grpSp>
      <p:grpSp>
        <p:nvGrpSpPr>
          <p:cNvPr id="9" name="object 12">
            <a:extLst>
              <a:ext uri="{FF2B5EF4-FFF2-40B4-BE49-F238E27FC236}">
                <a16:creationId xmlns:a16="http://schemas.microsoft.com/office/drawing/2014/main" id="{0D930036-7DCF-F2C9-A1A9-8365D7F9CB08}"/>
              </a:ext>
            </a:extLst>
          </p:cNvPr>
          <p:cNvGrpSpPr/>
          <p:nvPr/>
        </p:nvGrpSpPr>
        <p:grpSpPr>
          <a:xfrm>
            <a:off x="1159098" y="2434588"/>
            <a:ext cx="2775397" cy="2369231"/>
            <a:chOff x="1587245" y="2434589"/>
            <a:chExt cx="1851660" cy="1877060"/>
          </a:xfrm>
        </p:grpSpPr>
        <p:sp>
          <p:nvSpPr>
            <p:cNvPr id="10" name="object 13">
              <a:extLst>
                <a:ext uri="{FF2B5EF4-FFF2-40B4-BE49-F238E27FC236}">
                  <a16:creationId xmlns:a16="http://schemas.microsoft.com/office/drawing/2014/main" id="{8C25AC99-2BA7-6D65-953F-E9F30046F872}"/>
                </a:ext>
              </a:extLst>
            </p:cNvPr>
            <p:cNvSpPr/>
            <p:nvPr/>
          </p:nvSpPr>
          <p:spPr>
            <a:xfrm>
              <a:off x="2042159" y="3770375"/>
              <a:ext cx="53340" cy="59690"/>
            </a:xfrm>
            <a:custGeom>
              <a:avLst/>
              <a:gdLst/>
              <a:ahLst/>
              <a:cxnLst/>
              <a:rect l="l" t="t" r="r" b="b"/>
              <a:pathLst>
                <a:path w="53339" h="59689">
                  <a:moveTo>
                    <a:pt x="36575" y="59436"/>
                  </a:moveTo>
                  <a:lnTo>
                    <a:pt x="27431" y="59436"/>
                  </a:lnTo>
                  <a:lnTo>
                    <a:pt x="16716" y="57483"/>
                  </a:lnTo>
                  <a:lnTo>
                    <a:pt x="8000" y="51816"/>
                  </a:lnTo>
                  <a:lnTo>
                    <a:pt x="2143" y="42719"/>
                  </a:lnTo>
                  <a:lnTo>
                    <a:pt x="0" y="30480"/>
                  </a:lnTo>
                  <a:lnTo>
                    <a:pt x="1904" y="18002"/>
                  </a:lnTo>
                  <a:lnTo>
                    <a:pt x="7238" y="8382"/>
                  </a:lnTo>
                  <a:lnTo>
                    <a:pt x="15430" y="2190"/>
                  </a:lnTo>
                  <a:lnTo>
                    <a:pt x="25907" y="0"/>
                  </a:lnTo>
                  <a:lnTo>
                    <a:pt x="33527" y="0"/>
                  </a:lnTo>
                  <a:lnTo>
                    <a:pt x="36575" y="1524"/>
                  </a:lnTo>
                  <a:lnTo>
                    <a:pt x="41147" y="4572"/>
                  </a:lnTo>
                  <a:lnTo>
                    <a:pt x="41147" y="0"/>
                  </a:lnTo>
                  <a:lnTo>
                    <a:pt x="50291" y="0"/>
                  </a:lnTo>
                  <a:lnTo>
                    <a:pt x="50291" y="22860"/>
                  </a:lnTo>
                  <a:lnTo>
                    <a:pt x="41147" y="22860"/>
                  </a:lnTo>
                  <a:lnTo>
                    <a:pt x="41147" y="13716"/>
                  </a:lnTo>
                  <a:lnTo>
                    <a:pt x="36575" y="10668"/>
                  </a:lnTo>
                  <a:lnTo>
                    <a:pt x="32003" y="9144"/>
                  </a:lnTo>
                  <a:lnTo>
                    <a:pt x="25907" y="9144"/>
                  </a:lnTo>
                  <a:lnTo>
                    <a:pt x="19430" y="10334"/>
                  </a:lnTo>
                  <a:lnTo>
                    <a:pt x="14096" y="14097"/>
                  </a:lnTo>
                  <a:lnTo>
                    <a:pt x="10477" y="20716"/>
                  </a:lnTo>
                  <a:lnTo>
                    <a:pt x="9143" y="30480"/>
                  </a:lnTo>
                  <a:lnTo>
                    <a:pt x="9143" y="35052"/>
                  </a:lnTo>
                  <a:lnTo>
                    <a:pt x="10667" y="39624"/>
                  </a:lnTo>
                  <a:lnTo>
                    <a:pt x="16763" y="48768"/>
                  </a:lnTo>
                  <a:lnTo>
                    <a:pt x="21335" y="50292"/>
                  </a:lnTo>
                  <a:lnTo>
                    <a:pt x="33527" y="50292"/>
                  </a:lnTo>
                  <a:lnTo>
                    <a:pt x="36575" y="48768"/>
                  </a:lnTo>
                  <a:lnTo>
                    <a:pt x="39623" y="48768"/>
                  </a:lnTo>
                  <a:lnTo>
                    <a:pt x="39623" y="39624"/>
                  </a:lnTo>
                  <a:lnTo>
                    <a:pt x="25907" y="39624"/>
                  </a:lnTo>
                  <a:lnTo>
                    <a:pt x="25907" y="30480"/>
                  </a:lnTo>
                  <a:lnTo>
                    <a:pt x="53339" y="30480"/>
                  </a:lnTo>
                  <a:lnTo>
                    <a:pt x="53339" y="39624"/>
                  </a:lnTo>
                  <a:lnTo>
                    <a:pt x="48767" y="39624"/>
                  </a:lnTo>
                  <a:lnTo>
                    <a:pt x="48767" y="53340"/>
                  </a:lnTo>
                  <a:lnTo>
                    <a:pt x="36575" y="59436"/>
                  </a:lnTo>
                  <a:close/>
                </a:path>
              </a:pathLst>
            </a:custGeom>
            <a:solidFill>
              <a:srgbClr val="169C50"/>
            </a:solidFill>
          </p:spPr>
          <p:txBody>
            <a:bodyPr wrap="square" lIns="0" tIns="0" rIns="0" bIns="0" rtlCol="0"/>
            <a:lstStyle/>
            <a:p>
              <a:endParaRPr/>
            </a:p>
          </p:txBody>
        </p:sp>
        <p:sp>
          <p:nvSpPr>
            <p:cNvPr id="11" name="object 14">
              <a:extLst>
                <a:ext uri="{FF2B5EF4-FFF2-40B4-BE49-F238E27FC236}">
                  <a16:creationId xmlns:a16="http://schemas.microsoft.com/office/drawing/2014/main" id="{D15703FE-2DB4-01ED-CAC5-D1A5FDAE5D31}"/>
                </a:ext>
              </a:extLst>
            </p:cNvPr>
            <p:cNvSpPr/>
            <p:nvPr/>
          </p:nvSpPr>
          <p:spPr>
            <a:xfrm>
              <a:off x="2097011" y="3771899"/>
              <a:ext cx="116205" cy="56515"/>
            </a:xfrm>
            <a:custGeom>
              <a:avLst/>
              <a:gdLst/>
              <a:ahLst/>
              <a:cxnLst/>
              <a:rect l="l" t="t" r="r" b="b"/>
              <a:pathLst>
                <a:path w="116205" h="56514">
                  <a:moveTo>
                    <a:pt x="59436" y="47244"/>
                  </a:moveTo>
                  <a:lnTo>
                    <a:pt x="53340" y="47244"/>
                  </a:lnTo>
                  <a:lnTo>
                    <a:pt x="50393" y="39624"/>
                  </a:lnTo>
                  <a:lnTo>
                    <a:pt x="46863" y="30480"/>
                  </a:lnTo>
                  <a:lnTo>
                    <a:pt x="39776" y="12192"/>
                  </a:lnTo>
                  <a:lnTo>
                    <a:pt x="38100" y="7874"/>
                  </a:lnTo>
                  <a:lnTo>
                    <a:pt x="38100" y="30480"/>
                  </a:lnTo>
                  <a:lnTo>
                    <a:pt x="21336" y="30480"/>
                  </a:lnTo>
                  <a:lnTo>
                    <a:pt x="30480" y="12192"/>
                  </a:lnTo>
                  <a:lnTo>
                    <a:pt x="38100" y="30480"/>
                  </a:lnTo>
                  <a:lnTo>
                    <a:pt x="38100" y="7874"/>
                  </a:lnTo>
                  <a:lnTo>
                    <a:pt x="35052" y="0"/>
                  </a:lnTo>
                  <a:lnTo>
                    <a:pt x="10668" y="0"/>
                  </a:lnTo>
                  <a:lnTo>
                    <a:pt x="10668" y="9144"/>
                  </a:lnTo>
                  <a:lnTo>
                    <a:pt x="22860" y="9144"/>
                  </a:lnTo>
                  <a:lnTo>
                    <a:pt x="6096" y="47244"/>
                  </a:lnTo>
                  <a:lnTo>
                    <a:pt x="0" y="47244"/>
                  </a:lnTo>
                  <a:lnTo>
                    <a:pt x="0" y="56388"/>
                  </a:lnTo>
                  <a:lnTo>
                    <a:pt x="24384" y="56388"/>
                  </a:lnTo>
                  <a:lnTo>
                    <a:pt x="24384" y="47244"/>
                  </a:lnTo>
                  <a:lnTo>
                    <a:pt x="15240" y="47244"/>
                  </a:lnTo>
                  <a:lnTo>
                    <a:pt x="18288" y="39624"/>
                  </a:lnTo>
                  <a:lnTo>
                    <a:pt x="41148" y="39624"/>
                  </a:lnTo>
                  <a:lnTo>
                    <a:pt x="44196" y="47244"/>
                  </a:lnTo>
                  <a:lnTo>
                    <a:pt x="36576" y="47244"/>
                  </a:lnTo>
                  <a:lnTo>
                    <a:pt x="36576" y="56388"/>
                  </a:lnTo>
                  <a:lnTo>
                    <a:pt x="59436" y="56388"/>
                  </a:lnTo>
                  <a:lnTo>
                    <a:pt x="59436" y="47244"/>
                  </a:lnTo>
                  <a:close/>
                </a:path>
                <a:path w="116205" h="56514">
                  <a:moveTo>
                    <a:pt x="115836" y="0"/>
                  </a:moveTo>
                  <a:lnTo>
                    <a:pt x="64020" y="0"/>
                  </a:lnTo>
                  <a:lnTo>
                    <a:pt x="64020" y="21336"/>
                  </a:lnTo>
                  <a:lnTo>
                    <a:pt x="73164" y="21336"/>
                  </a:lnTo>
                  <a:lnTo>
                    <a:pt x="73164" y="9144"/>
                  </a:lnTo>
                  <a:lnTo>
                    <a:pt x="85356" y="9144"/>
                  </a:lnTo>
                  <a:lnTo>
                    <a:pt x="85356" y="47244"/>
                  </a:lnTo>
                  <a:lnTo>
                    <a:pt x="73164" y="47244"/>
                  </a:lnTo>
                  <a:lnTo>
                    <a:pt x="73164" y="56388"/>
                  </a:lnTo>
                  <a:lnTo>
                    <a:pt x="106692" y="56388"/>
                  </a:lnTo>
                  <a:lnTo>
                    <a:pt x="106692" y="47244"/>
                  </a:lnTo>
                  <a:lnTo>
                    <a:pt x="94500" y="47244"/>
                  </a:lnTo>
                  <a:lnTo>
                    <a:pt x="94500" y="9144"/>
                  </a:lnTo>
                  <a:lnTo>
                    <a:pt x="106692" y="9144"/>
                  </a:lnTo>
                  <a:lnTo>
                    <a:pt x="106692" y="21336"/>
                  </a:lnTo>
                  <a:lnTo>
                    <a:pt x="115836" y="21336"/>
                  </a:lnTo>
                  <a:lnTo>
                    <a:pt x="115836" y="0"/>
                  </a:lnTo>
                  <a:close/>
                </a:path>
              </a:pathLst>
            </a:custGeom>
            <a:solidFill>
              <a:srgbClr val="286EB6"/>
            </a:solidFill>
          </p:spPr>
          <p:txBody>
            <a:bodyPr wrap="square" lIns="0" tIns="0" rIns="0" bIns="0" rtlCol="0"/>
            <a:lstStyle/>
            <a:p>
              <a:endParaRPr/>
            </a:p>
          </p:txBody>
        </p:sp>
        <p:pic>
          <p:nvPicPr>
            <p:cNvPr id="12" name="object 15">
              <a:extLst>
                <a:ext uri="{FF2B5EF4-FFF2-40B4-BE49-F238E27FC236}">
                  <a16:creationId xmlns:a16="http://schemas.microsoft.com/office/drawing/2014/main" id="{840EADA5-51FB-E3C5-0B6F-EE3F7A2126C7}"/>
                </a:ext>
              </a:extLst>
            </p:cNvPr>
            <p:cNvPicPr/>
            <p:nvPr/>
          </p:nvPicPr>
          <p:blipFill>
            <a:blip r:embed="rId3" cstate="print"/>
            <a:stretch>
              <a:fillRect/>
            </a:stretch>
          </p:blipFill>
          <p:spPr>
            <a:xfrm>
              <a:off x="1587245" y="2434589"/>
              <a:ext cx="1851660" cy="1876805"/>
            </a:xfrm>
            <a:prstGeom prst="rect">
              <a:avLst/>
            </a:prstGeom>
          </p:spPr>
        </p:pic>
      </p:grpSp>
    </p:spTree>
    <p:extLst>
      <p:ext uri="{BB962C8B-B14F-4D97-AF65-F5344CB8AC3E}">
        <p14:creationId xmlns:p14="http://schemas.microsoft.com/office/powerpoint/2010/main" val="376693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9BD-2880-C2BA-BABA-2327621259FD}"/>
              </a:ext>
            </a:extLst>
          </p:cNvPr>
          <p:cNvSpPr>
            <a:spLocks noGrp="1"/>
          </p:cNvSpPr>
          <p:nvPr>
            <p:ph type="title"/>
          </p:nvPr>
        </p:nvSpPr>
        <p:spPr>
          <a:xfrm>
            <a:off x="1145450" y="267949"/>
            <a:ext cx="6608400" cy="723724"/>
          </a:xfrm>
        </p:spPr>
        <p:txBody>
          <a:bodyPr/>
          <a:lstStyle/>
          <a:p>
            <a:r>
              <a:rPr lang="en-IN" sz="4000" dirty="0"/>
              <a:t>Universal Strings</a:t>
            </a:r>
          </a:p>
        </p:txBody>
      </p:sp>
      <p:sp>
        <p:nvSpPr>
          <p:cNvPr id="3" name="Slide Number Placeholder 2">
            <a:extLst>
              <a:ext uri="{FF2B5EF4-FFF2-40B4-BE49-F238E27FC236}">
                <a16:creationId xmlns:a16="http://schemas.microsoft.com/office/drawing/2014/main" id="{5844017A-7B70-B410-5D77-28D4B4EE407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9" name="Picture 8">
            <a:extLst>
              <a:ext uri="{FF2B5EF4-FFF2-40B4-BE49-F238E27FC236}">
                <a16:creationId xmlns:a16="http://schemas.microsoft.com/office/drawing/2014/main" id="{87F75891-B268-AD74-1773-FE4EC52BD5C8}"/>
              </a:ext>
            </a:extLst>
          </p:cNvPr>
          <p:cNvPicPr>
            <a:picLocks noChangeAspect="1"/>
          </p:cNvPicPr>
          <p:nvPr/>
        </p:nvPicPr>
        <p:blipFill>
          <a:blip r:embed="rId2"/>
          <a:stretch>
            <a:fillRect/>
          </a:stretch>
        </p:blipFill>
        <p:spPr>
          <a:xfrm>
            <a:off x="6654873" y="1898764"/>
            <a:ext cx="1799906" cy="1345971"/>
          </a:xfrm>
          <a:prstGeom prst="rect">
            <a:avLst/>
          </a:prstGeom>
        </p:spPr>
      </p:pic>
      <p:sp>
        <p:nvSpPr>
          <p:cNvPr id="10" name="TextBox 9">
            <a:extLst>
              <a:ext uri="{FF2B5EF4-FFF2-40B4-BE49-F238E27FC236}">
                <a16:creationId xmlns:a16="http://schemas.microsoft.com/office/drawing/2014/main" id="{0323CF96-F0B9-A7AB-8C50-5CD9BBCED7B0}"/>
              </a:ext>
            </a:extLst>
          </p:cNvPr>
          <p:cNvSpPr txBox="1"/>
          <p:nvPr/>
        </p:nvSpPr>
        <p:spPr>
          <a:xfrm>
            <a:off x="875764" y="1315366"/>
            <a:ext cx="5267458" cy="3293209"/>
          </a:xfrm>
          <a:prstGeom prst="rect">
            <a:avLst/>
          </a:prstGeom>
          <a:noFill/>
        </p:spPr>
        <p:txBody>
          <a:bodyPr wrap="square" rtlCol="0">
            <a:spAutoFit/>
          </a:bodyPr>
          <a:lstStyle/>
          <a:p>
            <a:pPr marL="285750" indent="-285750">
              <a:buClr>
                <a:schemeClr val="accent1"/>
              </a:buClr>
              <a:buSzPct val="130000"/>
              <a:buFont typeface="Wingdings" panose="05000000000000000000" pitchFamily="2" charset="2"/>
              <a:buChar char="Ø"/>
            </a:pPr>
            <a:r>
              <a:rPr lang="en-IN" sz="1600" i="1" dirty="0">
                <a:solidFill>
                  <a:schemeClr val="accent6"/>
                </a:solidFill>
                <a:latin typeface="Chivo" panose="020B0604020202020204" charset="0"/>
                <a:ea typeface="Chivo" panose="020B0604020202020204" charset="0"/>
                <a:cs typeface="Chivo" panose="020B0604020202020204" charset="0"/>
              </a:rPr>
              <a:t>K-Universal circular string problem requires us to reconstruct  a circular string given its k-mer composition</a:t>
            </a:r>
          </a:p>
          <a:p>
            <a:pPr marL="285750" indent="-285750">
              <a:buClr>
                <a:schemeClr val="accent1"/>
              </a:buClr>
              <a:buSzPct val="130000"/>
              <a:buFont typeface="Wingdings" panose="05000000000000000000" pitchFamily="2" charset="2"/>
              <a:buChar char="Ø"/>
            </a:pPr>
            <a:endParaRPr lang="en-IN" sz="1600"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1"/>
              </a:buClr>
              <a:buSzPct val="130000"/>
              <a:buFont typeface="Wingdings" panose="05000000000000000000" pitchFamily="2" charset="2"/>
              <a:buChar char="Ø"/>
            </a:pPr>
            <a:r>
              <a:rPr lang="en-IN" sz="1600" i="1" dirty="0">
                <a:solidFill>
                  <a:schemeClr val="accent6"/>
                </a:solidFill>
                <a:latin typeface="Chivo" panose="020B0604020202020204" charset="0"/>
                <a:ea typeface="Chivo" panose="020B0604020202020204" charset="0"/>
                <a:cs typeface="Chivo" panose="020B0604020202020204" charset="0"/>
              </a:rPr>
              <a:t>This problem models the assembly of a circular genome  containing a single chromosome, like the genomes of most bacteria.</a:t>
            </a:r>
          </a:p>
          <a:p>
            <a:pPr marL="285750" indent="-285750">
              <a:buClr>
                <a:schemeClr val="accent1"/>
              </a:buClr>
              <a:buSzPct val="130000"/>
              <a:buFont typeface="Wingdings" panose="05000000000000000000" pitchFamily="2" charset="2"/>
              <a:buChar char="Ø"/>
            </a:pPr>
            <a:endParaRPr lang="en-IN" sz="1600"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1"/>
              </a:buClr>
              <a:buSzPct val="130000"/>
              <a:buFont typeface="Wingdings" panose="05000000000000000000" pitchFamily="2" charset="2"/>
              <a:buChar char="Ø"/>
            </a:pPr>
            <a:r>
              <a:rPr lang="en-IN" sz="1600" i="1" dirty="0">
                <a:solidFill>
                  <a:schemeClr val="accent6"/>
                </a:solidFill>
                <a:latin typeface="Chivo" panose="020B0604020202020204" charset="0"/>
                <a:ea typeface="Chivo" panose="020B0604020202020204" charset="0"/>
                <a:cs typeface="Chivo" panose="020B0604020202020204" charset="0"/>
              </a:rPr>
              <a:t>We can  reconstruct a circular string from its k-mer composition by finding a Eulerian cycle in the de Bruijn graph constructed from these k- mers</a:t>
            </a:r>
          </a:p>
          <a:p>
            <a:endParaRPr lang="en-IN" sz="1600" i="1" dirty="0">
              <a:solidFill>
                <a:schemeClr val="accent6"/>
              </a:solidFill>
              <a:latin typeface="Chivo" panose="020B0604020202020204" charset="0"/>
              <a:ea typeface="Chivo" panose="020B0604020202020204" charset="0"/>
              <a:cs typeface="Chivo" panose="020B0604020202020204" charset="0"/>
            </a:endParaRPr>
          </a:p>
          <a:p>
            <a:endParaRPr lang="en-IN" sz="1600" i="1" dirty="0">
              <a:solidFill>
                <a:schemeClr val="accent6"/>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2106727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5">
            <a:extLst>
              <a:ext uri="{FF2B5EF4-FFF2-40B4-BE49-F238E27FC236}">
                <a16:creationId xmlns:a16="http://schemas.microsoft.com/office/drawing/2014/main" id="{66C634A4-3718-34A1-3972-EBE4C745B212}"/>
              </a:ext>
            </a:extLst>
          </p:cNvPr>
          <p:cNvPicPr/>
          <p:nvPr/>
        </p:nvPicPr>
        <p:blipFill>
          <a:blip r:embed="rId2" cstate="print"/>
          <a:stretch>
            <a:fillRect/>
          </a:stretch>
        </p:blipFill>
        <p:spPr>
          <a:xfrm>
            <a:off x="1553968" y="1607949"/>
            <a:ext cx="2902122" cy="1830711"/>
          </a:xfrm>
          <a:prstGeom prst="rect">
            <a:avLst/>
          </a:prstGeom>
        </p:spPr>
      </p:pic>
      <p:pic>
        <p:nvPicPr>
          <p:cNvPr id="5" name="Picture 4">
            <a:extLst>
              <a:ext uri="{FF2B5EF4-FFF2-40B4-BE49-F238E27FC236}">
                <a16:creationId xmlns:a16="http://schemas.microsoft.com/office/drawing/2014/main" id="{6728F218-0A03-C634-8836-0932F949CF8C}"/>
              </a:ext>
            </a:extLst>
          </p:cNvPr>
          <p:cNvPicPr>
            <a:picLocks noChangeAspect="1"/>
          </p:cNvPicPr>
          <p:nvPr/>
        </p:nvPicPr>
        <p:blipFill>
          <a:blip r:embed="rId3"/>
          <a:stretch>
            <a:fillRect/>
          </a:stretch>
        </p:blipFill>
        <p:spPr>
          <a:xfrm>
            <a:off x="1048484" y="794855"/>
            <a:ext cx="6261422" cy="514376"/>
          </a:xfrm>
          <a:prstGeom prst="rect">
            <a:avLst/>
          </a:prstGeom>
        </p:spPr>
      </p:pic>
      <p:sp>
        <p:nvSpPr>
          <p:cNvPr id="7" name="TextBox 6">
            <a:extLst>
              <a:ext uri="{FF2B5EF4-FFF2-40B4-BE49-F238E27FC236}">
                <a16:creationId xmlns:a16="http://schemas.microsoft.com/office/drawing/2014/main" id="{96DAFD91-ABD3-8BA5-7C8C-93597CFFB869}"/>
              </a:ext>
            </a:extLst>
          </p:cNvPr>
          <p:cNvSpPr txBox="1"/>
          <p:nvPr/>
        </p:nvSpPr>
        <p:spPr>
          <a:xfrm>
            <a:off x="4808417" y="1842468"/>
            <a:ext cx="3685199" cy="1077218"/>
          </a:xfrm>
          <a:prstGeom prst="rect">
            <a:avLst/>
          </a:prstGeom>
          <a:noFill/>
        </p:spPr>
        <p:txBody>
          <a:bodyPr wrap="square">
            <a:spAutoFit/>
          </a:bodyPr>
          <a:lstStyle/>
          <a:p>
            <a:r>
              <a:rPr lang="en-IN" sz="1600" b="1" i="1" dirty="0">
                <a:latin typeface="Chivo" panose="020B0604020202020204" charset="0"/>
                <a:ea typeface="Chivo" panose="020B0604020202020204" charset="0"/>
                <a:cs typeface="Chivo" panose="020B0604020202020204" charset="0"/>
              </a:rPr>
              <a:t>The nodes represent all the possible binary (k-1)mers . A directed edge connects (k-1)-mer patterns to (k-1) mer pattern’</a:t>
            </a:r>
          </a:p>
        </p:txBody>
      </p:sp>
      <p:sp>
        <p:nvSpPr>
          <p:cNvPr id="10" name="TextBox 9">
            <a:extLst>
              <a:ext uri="{FF2B5EF4-FFF2-40B4-BE49-F238E27FC236}">
                <a16:creationId xmlns:a16="http://schemas.microsoft.com/office/drawing/2014/main" id="{BADFF5D9-0D68-7C4B-4A88-6F9CB066A5B0}"/>
              </a:ext>
            </a:extLst>
          </p:cNvPr>
          <p:cNvSpPr txBox="1"/>
          <p:nvPr/>
        </p:nvSpPr>
        <p:spPr>
          <a:xfrm>
            <a:off x="484051" y="3737378"/>
            <a:ext cx="8175898" cy="738664"/>
          </a:xfrm>
          <a:prstGeom prst="rect">
            <a:avLst/>
          </a:prstGeom>
          <a:solidFill>
            <a:schemeClr val="accent6">
              <a:lumMod val="85000"/>
            </a:schemeClr>
          </a:solidFill>
        </p:spPr>
        <p:txBody>
          <a:bodyPr wrap="square" rtlCol="0">
            <a:spAutoFit/>
          </a:bodyPr>
          <a:lstStyle/>
          <a:p>
            <a:r>
              <a:rPr lang="en-IN" i="1" dirty="0">
                <a:latin typeface="Chivo" panose="020B0604020202020204" charset="0"/>
                <a:ea typeface="Chivo" panose="020B0604020202020204" charset="0"/>
                <a:cs typeface="Chivo" panose="020B0604020202020204" charset="0"/>
              </a:rPr>
              <a:t>Gluing identically labelled nodes in the top graph results in a de Bruijn graph containing four nodes . A Eulerian cycle through the edges 000</a:t>
            </a:r>
            <a:r>
              <a:rPr lang="en-IN" i="1" dirty="0">
                <a:latin typeface="Chivo" panose="020B0604020202020204" charset="0"/>
                <a:ea typeface="Chivo" panose="020B0604020202020204" charset="0"/>
                <a:cs typeface="Chivo" panose="020B0604020202020204" charset="0"/>
                <a:sym typeface="Wingdings" panose="05000000000000000000" pitchFamily="2" charset="2"/>
              </a:rPr>
              <a:t>001011111110101010100000 yields the 3-universal circular strings 00011101</a:t>
            </a:r>
            <a:endParaRPr lang="en-IN" i="1"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418995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D9ED66-9646-44EF-5A3A-B4F8E0999FFE}"/>
              </a:ext>
            </a:extLst>
          </p:cNvPr>
          <p:cNvSpPr>
            <a:spLocks noGrp="1"/>
          </p:cNvSpPr>
          <p:nvPr>
            <p:ph type="title"/>
          </p:nvPr>
        </p:nvSpPr>
        <p:spPr>
          <a:xfrm>
            <a:off x="1318868" y="348372"/>
            <a:ext cx="5056175" cy="592200"/>
          </a:xfrm>
        </p:spPr>
        <p:txBody>
          <a:bodyPr/>
          <a:lstStyle/>
          <a:p>
            <a:r>
              <a:rPr lang="en-IN" b="1" dirty="0"/>
              <a:t>Another Example</a:t>
            </a:r>
          </a:p>
        </p:txBody>
      </p:sp>
      <p:sp>
        <p:nvSpPr>
          <p:cNvPr id="7" name="Slide Number Placeholder 6">
            <a:extLst>
              <a:ext uri="{FF2B5EF4-FFF2-40B4-BE49-F238E27FC236}">
                <a16:creationId xmlns:a16="http://schemas.microsoft.com/office/drawing/2014/main" id="{AA9E3660-DB50-CE85-3695-E9E7CFDBC2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8" name="Action Button: Sound 7">
            <a:hlinkClick r:id="" action="ppaction://noaction" highlightClick="1">
              <a:snd r:embed="rId2" name="applause.wav"/>
            </a:hlinkClick>
            <a:extLst>
              <a:ext uri="{FF2B5EF4-FFF2-40B4-BE49-F238E27FC236}">
                <a16:creationId xmlns:a16="http://schemas.microsoft.com/office/drawing/2014/main" id="{290A76FC-AAA8-21DD-6E52-DD87EBAAA112}"/>
              </a:ext>
            </a:extLst>
          </p:cNvPr>
          <p:cNvSpPr/>
          <p:nvPr/>
        </p:nvSpPr>
        <p:spPr>
          <a:xfrm>
            <a:off x="412125" y="393448"/>
            <a:ext cx="824247" cy="637504"/>
          </a:xfrm>
          <a:prstGeom prst="actionButtonSound">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20D8629-32A8-4FE7-4FDF-46CC36E4F4FA}"/>
              </a:ext>
            </a:extLst>
          </p:cNvPr>
          <p:cNvSpPr txBox="1"/>
          <p:nvPr/>
        </p:nvSpPr>
        <p:spPr>
          <a:xfrm>
            <a:off x="824248" y="1370162"/>
            <a:ext cx="7679637" cy="3108543"/>
          </a:xfrm>
          <a:prstGeom prst="rect">
            <a:avLst/>
          </a:prstGeom>
          <a:noFill/>
        </p:spPr>
        <p:txBody>
          <a:bodyPr wrap="square">
            <a:spAutoFit/>
          </a:bodyPr>
          <a:lstStyle/>
          <a:p>
            <a:pPr marL="285750" indent="-285750">
              <a:buClr>
                <a:schemeClr val="accent2"/>
              </a:buClr>
              <a:buSzPct val="130000"/>
              <a:buFont typeface="Arial" panose="020B0604020202020204" pitchFamily="34" charset="0"/>
              <a:buChar char="•"/>
            </a:pPr>
            <a:r>
              <a:rPr lang="en-US" i="1" dirty="0">
                <a:solidFill>
                  <a:schemeClr val="accent6"/>
                </a:solidFill>
                <a:latin typeface="Chivo" panose="020B0604020202020204" charset="0"/>
                <a:ea typeface="Chivo" panose="020B0604020202020204" charset="0"/>
                <a:cs typeface="Chivo" panose="020B0604020202020204" charset="0"/>
              </a:rPr>
              <a:t>A procedure for making a De Bruijn graph for a genome</a:t>
            </a:r>
          </a:p>
          <a:p>
            <a:pPr marL="285750" indent="-285750">
              <a:buClr>
                <a:schemeClr val="accent2"/>
              </a:buClr>
              <a:buSzPct val="130000"/>
              <a:buFont typeface="Arial" panose="020B0604020202020204" pitchFamily="34" charset="0"/>
              <a:buChar char="•"/>
            </a:pPr>
            <a:endParaRPr lang="en-US"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30000"/>
              <a:buFont typeface="Arial" panose="020B0604020202020204" pitchFamily="34" charset="0"/>
              <a:buChar char="•"/>
            </a:pPr>
            <a:r>
              <a:rPr lang="en-US" i="1" dirty="0">
                <a:solidFill>
                  <a:schemeClr val="accent6"/>
                </a:solidFill>
                <a:latin typeface="Chivo" panose="020B0604020202020204" charset="0"/>
                <a:ea typeface="Chivo" panose="020B0604020202020204" charset="0"/>
                <a:cs typeface="Chivo" panose="020B0604020202020204" charset="0"/>
              </a:rPr>
              <a:t>Assume perfect sequencing where each length-k substring is sequenced exactly once with no errors</a:t>
            </a:r>
            <a:br>
              <a:rPr lang="en-US" i="1" dirty="0">
                <a:solidFill>
                  <a:schemeClr val="accent6"/>
                </a:solidFill>
                <a:latin typeface="Chivo" panose="020B0604020202020204" charset="0"/>
                <a:ea typeface="Chivo" panose="020B0604020202020204" charset="0"/>
                <a:cs typeface="Chivo" panose="020B0604020202020204" charset="0"/>
              </a:rPr>
            </a:br>
            <a:endParaRPr lang="en-US"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30000"/>
              <a:buFont typeface="Arial" panose="020B0604020202020204" pitchFamily="34" charset="0"/>
              <a:buChar char="•"/>
            </a:pPr>
            <a:r>
              <a:rPr lang="en-US" i="1" dirty="0">
                <a:solidFill>
                  <a:schemeClr val="accent6"/>
                </a:solidFill>
                <a:latin typeface="Chivo" panose="020B0604020202020204" charset="0"/>
                <a:ea typeface="Chivo" panose="020B0604020202020204" charset="0"/>
                <a:cs typeface="Chivo" panose="020B0604020202020204" charset="0"/>
              </a:rPr>
              <a:t>Pick a substring length     k: 5</a:t>
            </a:r>
          </a:p>
          <a:p>
            <a:pPr marL="285750" indent="-285750">
              <a:buClr>
                <a:schemeClr val="accent2"/>
              </a:buClr>
              <a:buSzPct val="130000"/>
              <a:buFont typeface="Arial" panose="020B0604020202020204" pitchFamily="34" charset="0"/>
              <a:buChar char="•"/>
            </a:pPr>
            <a:endParaRPr lang="en-US"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30000"/>
              <a:buFont typeface="Arial" panose="020B0604020202020204" pitchFamily="34" charset="0"/>
              <a:buChar char="•"/>
            </a:pPr>
            <a:r>
              <a:rPr lang="en-US" i="1" dirty="0">
                <a:solidFill>
                  <a:schemeClr val="accent6"/>
                </a:solidFill>
                <a:latin typeface="Chivo" panose="020B0604020202020204" charset="0"/>
                <a:ea typeface="Chivo" panose="020B0604020202020204" charset="0"/>
                <a:cs typeface="Chivo" panose="020B0604020202020204" charset="0"/>
              </a:rPr>
              <a:t>Start with an input string:                                            a_long_long_long_time</a:t>
            </a:r>
          </a:p>
          <a:p>
            <a:pPr marL="285750" indent="-285750">
              <a:buClr>
                <a:schemeClr val="accent2"/>
              </a:buClr>
              <a:buSzPct val="130000"/>
              <a:buFont typeface="Arial" panose="020B0604020202020204" pitchFamily="34" charset="0"/>
              <a:buChar char="•"/>
            </a:pPr>
            <a:endParaRPr lang="en-US"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30000"/>
              <a:buFont typeface="Arial" panose="020B0604020202020204" pitchFamily="34" charset="0"/>
              <a:buChar char="•"/>
            </a:pPr>
            <a:endParaRPr lang="en-US" i="1" dirty="0">
              <a:solidFill>
                <a:schemeClr val="accent6"/>
              </a:solidFill>
              <a:latin typeface="Chivo" panose="020B0604020202020204" charset="0"/>
              <a:ea typeface="Chivo" panose="020B0604020202020204" charset="0"/>
              <a:cs typeface="Chivo" panose="020B0604020202020204" charset="0"/>
            </a:endParaRPr>
          </a:p>
          <a:p>
            <a:pPr marL="285750" indent="-285750">
              <a:buClr>
                <a:schemeClr val="accent2"/>
              </a:buClr>
              <a:buSzPct val="130000"/>
              <a:buFont typeface="Arial" panose="020B0604020202020204" pitchFamily="34" charset="0"/>
              <a:buChar char="•"/>
            </a:pPr>
            <a:r>
              <a:rPr lang="en-US" i="1" dirty="0">
                <a:solidFill>
                  <a:schemeClr val="accent6"/>
                </a:solidFill>
                <a:latin typeface="Chivo" panose="020B0604020202020204" charset="0"/>
                <a:ea typeface="Chivo" panose="020B0604020202020204" charset="0"/>
                <a:cs typeface="Chivo" panose="020B0604020202020204" charset="0"/>
              </a:rPr>
              <a:t> Take each k -mer and split into left and right k-1 mers   </a:t>
            </a:r>
            <a:r>
              <a:rPr lang="en-IN" i="1" dirty="0">
                <a:solidFill>
                  <a:schemeClr val="accent6"/>
                </a:solidFill>
                <a:latin typeface="Chivo" panose="020B0604020202020204" charset="0"/>
                <a:ea typeface="Chivo" panose="020B0604020202020204" charset="0"/>
                <a:cs typeface="Chivo" panose="020B0604020202020204" charset="0"/>
              </a:rPr>
              <a:t>long_ </a:t>
            </a:r>
          </a:p>
          <a:p>
            <a:pPr>
              <a:buClr>
                <a:schemeClr val="accent2"/>
              </a:buClr>
              <a:buSzPct val="130000"/>
            </a:pPr>
            <a:r>
              <a:rPr lang="en-IN" i="1" dirty="0">
                <a:solidFill>
                  <a:schemeClr val="accent6"/>
                </a:solidFill>
                <a:latin typeface="Chivo" panose="020B0604020202020204" charset="0"/>
                <a:ea typeface="Chivo" panose="020B0604020202020204" charset="0"/>
                <a:cs typeface="Chivo" panose="020B0604020202020204" charset="0"/>
              </a:rPr>
              <a:t>                                        </a:t>
            </a:r>
          </a:p>
          <a:p>
            <a:r>
              <a:rPr lang="en-IN" i="1" dirty="0">
                <a:solidFill>
                  <a:schemeClr val="accent6"/>
                </a:solidFill>
                <a:latin typeface="Chivo" panose="020B0604020202020204" charset="0"/>
                <a:ea typeface="Chivo" panose="020B0604020202020204" charset="0"/>
                <a:cs typeface="Chivo" panose="020B0604020202020204" charset="0"/>
              </a:rPr>
              <a:t>                                                                                                               long                 ong_</a:t>
            </a:r>
            <a:endParaRPr lang="en-US" i="1" dirty="0">
              <a:solidFill>
                <a:schemeClr val="accent6"/>
              </a:solidFill>
              <a:latin typeface="Chivo" panose="020B0604020202020204" charset="0"/>
              <a:ea typeface="Chivo" panose="020B0604020202020204" charset="0"/>
              <a:cs typeface="Chivo" panose="020B0604020202020204" charset="0"/>
            </a:endParaRPr>
          </a:p>
          <a:p>
            <a:endParaRPr lang="en-US" i="1" dirty="0">
              <a:solidFill>
                <a:schemeClr val="accent6"/>
              </a:solidFill>
              <a:latin typeface="Chivo" panose="020B0604020202020204" charset="0"/>
              <a:ea typeface="Chivo" panose="020B0604020202020204" charset="0"/>
              <a:cs typeface="Chivo" panose="020B0604020202020204" charset="0"/>
            </a:endParaRPr>
          </a:p>
        </p:txBody>
      </p:sp>
      <p:cxnSp>
        <p:nvCxnSpPr>
          <p:cNvPr id="12" name="Straight Arrow Connector 11">
            <a:extLst>
              <a:ext uri="{FF2B5EF4-FFF2-40B4-BE49-F238E27FC236}">
                <a16:creationId xmlns:a16="http://schemas.microsoft.com/office/drawing/2014/main" id="{8F02F91F-DC0F-ACE3-2B7B-8B5B7F7E3E48}"/>
              </a:ext>
            </a:extLst>
          </p:cNvPr>
          <p:cNvCxnSpPr>
            <a:cxnSpLocks/>
          </p:cNvCxnSpPr>
          <p:nvPr/>
        </p:nvCxnSpPr>
        <p:spPr>
          <a:xfrm>
            <a:off x="6027313" y="3099783"/>
            <a:ext cx="0" cy="506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124ADC-7561-15DE-BA98-9DDC263C79C9}"/>
              </a:ext>
            </a:extLst>
          </p:cNvPr>
          <p:cNvCxnSpPr/>
          <p:nvPr/>
        </p:nvCxnSpPr>
        <p:spPr>
          <a:xfrm flipH="1">
            <a:off x="5692462" y="3760631"/>
            <a:ext cx="334851" cy="2382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44B42C-C8FA-FE2E-E8AF-EB991929386B}"/>
              </a:ext>
            </a:extLst>
          </p:cNvPr>
          <p:cNvCxnSpPr/>
          <p:nvPr/>
        </p:nvCxnSpPr>
        <p:spPr>
          <a:xfrm>
            <a:off x="6104586" y="3760631"/>
            <a:ext cx="624625" cy="2382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41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F5D36-6F2A-89E2-BE9E-DE8D4E3A6B62}"/>
              </a:ext>
            </a:extLst>
          </p:cNvPr>
          <p:cNvPicPr>
            <a:picLocks noChangeAspect="1"/>
          </p:cNvPicPr>
          <p:nvPr/>
        </p:nvPicPr>
        <p:blipFill>
          <a:blip r:embed="rId2"/>
          <a:stretch>
            <a:fillRect/>
          </a:stretch>
        </p:blipFill>
        <p:spPr>
          <a:xfrm>
            <a:off x="502276" y="487013"/>
            <a:ext cx="8139448" cy="3054678"/>
          </a:xfrm>
          <a:prstGeom prst="rect">
            <a:avLst/>
          </a:prstGeom>
        </p:spPr>
      </p:pic>
      <p:sp>
        <p:nvSpPr>
          <p:cNvPr id="6" name="TextBox 5">
            <a:extLst>
              <a:ext uri="{FF2B5EF4-FFF2-40B4-BE49-F238E27FC236}">
                <a16:creationId xmlns:a16="http://schemas.microsoft.com/office/drawing/2014/main" id="{4DB41EC7-7328-C614-51F8-5F95AE7FF914}"/>
              </a:ext>
            </a:extLst>
          </p:cNvPr>
          <p:cNvSpPr txBox="1"/>
          <p:nvPr/>
        </p:nvSpPr>
        <p:spPr>
          <a:xfrm>
            <a:off x="2830133" y="3626061"/>
            <a:ext cx="4578438" cy="584775"/>
          </a:xfrm>
          <a:prstGeom prst="rect">
            <a:avLst/>
          </a:prstGeom>
          <a:noFill/>
        </p:spPr>
        <p:txBody>
          <a:bodyPr wrap="square">
            <a:spAutoFit/>
          </a:bodyPr>
          <a:lstStyle/>
          <a:p>
            <a:r>
              <a:rPr lang="en-US" sz="1600" b="1" i="1" dirty="0">
                <a:latin typeface="Chivo" panose="020B0604020202020204" charset="0"/>
                <a:ea typeface="Chivo" panose="020B0604020202020204" charset="0"/>
                <a:cs typeface="Chivo" panose="020B0604020202020204" charset="0"/>
              </a:rPr>
              <a:t>First 8 k-mer additions, k = 5 a_long_long_long_time</a:t>
            </a:r>
            <a:endParaRPr lang="en-IN" sz="1600" b="1" i="1"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996240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B41EC7-7328-C614-51F8-5F95AE7FF914}"/>
              </a:ext>
            </a:extLst>
          </p:cNvPr>
          <p:cNvSpPr txBox="1"/>
          <p:nvPr/>
        </p:nvSpPr>
        <p:spPr>
          <a:xfrm>
            <a:off x="893184" y="3875973"/>
            <a:ext cx="3382602" cy="830997"/>
          </a:xfrm>
          <a:prstGeom prst="rect">
            <a:avLst/>
          </a:prstGeom>
          <a:noFill/>
        </p:spPr>
        <p:txBody>
          <a:bodyPr wrap="square">
            <a:spAutoFit/>
          </a:bodyPr>
          <a:lstStyle/>
          <a:p>
            <a:r>
              <a:rPr lang="en-US" sz="1600" b="1" i="1" dirty="0">
                <a:latin typeface="Chivo" panose="020B0604020202020204" charset="0"/>
                <a:ea typeface="Chivo" panose="020B0604020202020204" charset="0"/>
                <a:cs typeface="Chivo" panose="020B0604020202020204" charset="0"/>
              </a:rPr>
              <a:t>Last 5 k-mer additions, k = 5</a:t>
            </a:r>
          </a:p>
          <a:p>
            <a:r>
              <a:rPr lang="en-US" sz="1600" b="1" i="1" dirty="0">
                <a:latin typeface="Chivo" panose="020B0604020202020204" charset="0"/>
                <a:ea typeface="Chivo" panose="020B0604020202020204" charset="0"/>
                <a:cs typeface="Chivo" panose="020B0604020202020204" charset="0"/>
              </a:rPr>
              <a:t>a_long_long_long_time</a:t>
            </a:r>
          </a:p>
          <a:p>
            <a:endParaRPr lang="en-IN" sz="1600" b="1" i="1" dirty="0">
              <a:latin typeface="Chivo" panose="020B0604020202020204" charset="0"/>
              <a:ea typeface="Chivo" panose="020B0604020202020204" charset="0"/>
              <a:cs typeface="Chivo" panose="020B0604020202020204" charset="0"/>
            </a:endParaRPr>
          </a:p>
        </p:txBody>
      </p:sp>
      <p:pic>
        <p:nvPicPr>
          <p:cNvPr id="3" name="Picture 2">
            <a:extLst>
              <a:ext uri="{FF2B5EF4-FFF2-40B4-BE49-F238E27FC236}">
                <a16:creationId xmlns:a16="http://schemas.microsoft.com/office/drawing/2014/main" id="{C55D2E6C-6077-77B2-617A-90D8707A0E8C}"/>
              </a:ext>
            </a:extLst>
          </p:cNvPr>
          <p:cNvPicPr>
            <a:picLocks noChangeAspect="1"/>
          </p:cNvPicPr>
          <p:nvPr/>
        </p:nvPicPr>
        <p:blipFill>
          <a:blip r:embed="rId2"/>
          <a:stretch>
            <a:fillRect/>
          </a:stretch>
        </p:blipFill>
        <p:spPr>
          <a:xfrm>
            <a:off x="588090" y="527147"/>
            <a:ext cx="3511730" cy="3278560"/>
          </a:xfrm>
          <a:prstGeom prst="rect">
            <a:avLst/>
          </a:prstGeom>
        </p:spPr>
      </p:pic>
      <p:pic>
        <p:nvPicPr>
          <p:cNvPr id="7" name="Picture 6">
            <a:extLst>
              <a:ext uri="{FF2B5EF4-FFF2-40B4-BE49-F238E27FC236}">
                <a16:creationId xmlns:a16="http://schemas.microsoft.com/office/drawing/2014/main" id="{FBECC723-8141-2935-DEB7-803D83A5FA49}"/>
              </a:ext>
            </a:extLst>
          </p:cNvPr>
          <p:cNvPicPr>
            <a:picLocks noChangeAspect="1"/>
          </p:cNvPicPr>
          <p:nvPr/>
        </p:nvPicPr>
        <p:blipFill>
          <a:blip r:embed="rId3"/>
          <a:stretch>
            <a:fillRect/>
          </a:stretch>
        </p:blipFill>
        <p:spPr>
          <a:xfrm>
            <a:off x="4433552" y="527147"/>
            <a:ext cx="3817264" cy="3937202"/>
          </a:xfrm>
          <a:prstGeom prst="rect">
            <a:avLst/>
          </a:prstGeom>
        </p:spPr>
      </p:pic>
    </p:spTree>
    <p:extLst>
      <p:ext uri="{BB962C8B-B14F-4D97-AF65-F5344CB8AC3E}">
        <p14:creationId xmlns:p14="http://schemas.microsoft.com/office/powerpoint/2010/main" val="131031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32"/>
          <p:cNvSpPr txBox="1">
            <a:spLocks noGrp="1"/>
          </p:cNvSpPr>
          <p:nvPr>
            <p:ph type="title"/>
          </p:nvPr>
        </p:nvSpPr>
        <p:spPr>
          <a:xfrm>
            <a:off x="1223494" y="705947"/>
            <a:ext cx="6400799" cy="592200"/>
          </a:xfrm>
          <a:prstGeom prst="rect">
            <a:avLst/>
          </a:prstGeom>
          <a:ln>
            <a:solidFill>
              <a:schemeClr val="accent2">
                <a:lumMod val="20000"/>
                <a:lumOff val="80000"/>
              </a:schemeClr>
            </a:solid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i="1" dirty="0"/>
              <a:t>CONTENTS OF THIS PRESENTATION</a:t>
            </a:r>
            <a:endParaRPr sz="3200" b="1" i="1" dirty="0"/>
          </a:p>
        </p:txBody>
      </p:sp>
      <p:graphicFrame>
        <p:nvGraphicFramePr>
          <p:cNvPr id="1360" name="Google Shape;1360;p32"/>
          <p:cNvGraphicFramePr/>
          <p:nvPr>
            <p:extLst>
              <p:ext uri="{D42A27DB-BD31-4B8C-83A1-F6EECF244321}">
                <p14:modId xmlns:p14="http://schemas.microsoft.com/office/powerpoint/2010/main" val="66426144"/>
              </p:ext>
            </p:extLst>
          </p:nvPr>
        </p:nvGraphicFramePr>
        <p:xfrm>
          <a:off x="338680" y="1634165"/>
          <a:ext cx="8609525" cy="2638392"/>
        </p:xfrm>
        <a:graphic>
          <a:graphicData uri="http://schemas.openxmlformats.org/drawingml/2006/table">
            <a:tbl>
              <a:tblPr>
                <a:noFill/>
                <a:tableStyleId>{484EB974-70DF-4F55-87CC-646638A7C88C}</a:tableStyleId>
              </a:tblPr>
              <a:tblGrid>
                <a:gridCol w="2525196">
                  <a:extLst>
                    <a:ext uri="{9D8B030D-6E8A-4147-A177-3AD203B41FA5}">
                      <a16:colId xmlns:a16="http://schemas.microsoft.com/office/drawing/2014/main" val="20000"/>
                    </a:ext>
                  </a:extLst>
                </a:gridCol>
                <a:gridCol w="6084329">
                  <a:extLst>
                    <a:ext uri="{9D8B030D-6E8A-4147-A177-3AD203B41FA5}">
                      <a16:colId xmlns:a16="http://schemas.microsoft.com/office/drawing/2014/main" val="20001"/>
                    </a:ext>
                  </a:extLst>
                </a:gridCol>
              </a:tblGrid>
              <a:tr h="439732">
                <a:tc>
                  <a:txBody>
                    <a:bodyPr/>
                    <a:lstStyle/>
                    <a:p>
                      <a:pPr marL="0" lvl="0" indent="0" algn="l" rtl="0">
                        <a:spcBef>
                          <a:spcPts val="0"/>
                        </a:spcBef>
                        <a:spcAft>
                          <a:spcPts val="0"/>
                        </a:spcAft>
                        <a:buNone/>
                      </a:pPr>
                      <a:r>
                        <a:rPr lang="en" sz="1000" b="1" dirty="0">
                          <a:solidFill>
                            <a:schemeClr val="dk1"/>
                          </a:solidFill>
                          <a:uFill>
                            <a:noFill/>
                          </a:uFill>
                          <a:latin typeface="Chivo"/>
                          <a:ea typeface="Chivo"/>
                          <a:cs typeface="Chivo"/>
                          <a:sym typeface="Chivo"/>
                        </a:rPr>
                        <a:t>Pre-requisites</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000" dirty="0">
                          <a:solidFill>
                            <a:schemeClr val="dk1"/>
                          </a:solidFill>
                          <a:latin typeface="Chivo"/>
                          <a:ea typeface="Chivo"/>
                          <a:cs typeface="Chivo"/>
                          <a:sym typeface="Chivo"/>
                        </a:rPr>
                        <a:t>All the terms that we will be using though out this presentation</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39732">
                <a:tc>
                  <a:txBody>
                    <a:bodyPr/>
                    <a:lstStyle/>
                    <a:p>
                      <a:pPr marL="0" lvl="0" indent="0" algn="l" rtl="0">
                        <a:spcBef>
                          <a:spcPts val="0"/>
                        </a:spcBef>
                        <a:spcAft>
                          <a:spcPts val="0"/>
                        </a:spcAft>
                        <a:buNone/>
                      </a:pPr>
                      <a:r>
                        <a:rPr lang="en-IN" sz="1000" b="1" dirty="0">
                          <a:solidFill>
                            <a:schemeClr val="dk1"/>
                          </a:solidFill>
                          <a:uFill>
                            <a:noFill/>
                          </a:uFill>
                          <a:latin typeface="Chivo"/>
                          <a:ea typeface="Chivo"/>
                          <a:cs typeface="Chivo"/>
                          <a:sym typeface="Chivo"/>
                        </a:rPr>
                        <a:t>P</a:t>
                      </a:r>
                      <a:r>
                        <a:rPr lang="en" sz="1000" b="1" dirty="0">
                          <a:solidFill>
                            <a:schemeClr val="dk1"/>
                          </a:solidFill>
                          <a:uFill>
                            <a:noFill/>
                          </a:uFill>
                          <a:latin typeface="Chivo"/>
                          <a:ea typeface="Chivo"/>
                          <a:cs typeface="Chivo"/>
                          <a:sym typeface="Chivo"/>
                        </a:rPr>
                        <a:t>roblems in string reconstruction</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IN" sz="1000" dirty="0">
                          <a:solidFill>
                            <a:schemeClr val="dk1"/>
                          </a:solidFill>
                          <a:latin typeface="Chivo"/>
                          <a:ea typeface="Chivo"/>
                          <a:cs typeface="Chivo"/>
                          <a:sym typeface="Chivo"/>
                        </a:rPr>
                        <a:t>Why is string reconstruction hard</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9732">
                <a:tc>
                  <a:txBody>
                    <a:bodyPr/>
                    <a:lstStyle/>
                    <a:p>
                      <a:pPr marL="0" lvl="0" indent="0" algn="l" rtl="0">
                        <a:spcBef>
                          <a:spcPts val="0"/>
                        </a:spcBef>
                        <a:spcAft>
                          <a:spcPts val="0"/>
                        </a:spcAft>
                        <a:buNone/>
                      </a:pPr>
                      <a:r>
                        <a:rPr lang="en" sz="1000" b="1" dirty="0">
                          <a:solidFill>
                            <a:schemeClr val="dk1"/>
                          </a:solidFill>
                          <a:uFill>
                            <a:noFill/>
                          </a:uFill>
                          <a:latin typeface="Chivo"/>
                          <a:ea typeface="Chivo"/>
                          <a:cs typeface="Chivo"/>
                          <a:sym typeface="Chivo"/>
                        </a:rPr>
                        <a:t>Overlap graphs and binary strings</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IN" sz="1000" dirty="0">
                          <a:solidFill>
                            <a:schemeClr val="dk1"/>
                          </a:solidFill>
                          <a:latin typeface="Chivo"/>
                          <a:ea typeface="Chivo"/>
                          <a:cs typeface="Chivo"/>
                          <a:sym typeface="Chivo"/>
                        </a:rPr>
                        <a:t>Finding Hamiltonian path and k-universal strings</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39732">
                <a:tc>
                  <a:txBody>
                    <a:bodyPr/>
                    <a:lstStyle/>
                    <a:p>
                      <a:pPr marL="0" lvl="0" indent="0" algn="l" rtl="0">
                        <a:spcBef>
                          <a:spcPts val="0"/>
                        </a:spcBef>
                        <a:spcAft>
                          <a:spcPts val="0"/>
                        </a:spcAft>
                        <a:buNone/>
                      </a:pPr>
                      <a:r>
                        <a:rPr lang="en" sz="1000" b="1" dirty="0">
                          <a:solidFill>
                            <a:schemeClr val="dk1"/>
                          </a:solidFill>
                          <a:uFill>
                            <a:noFill/>
                          </a:uFill>
                          <a:latin typeface="Chivo"/>
                          <a:ea typeface="Chivo"/>
                          <a:cs typeface="Chivo"/>
                          <a:sym typeface="Chivo"/>
                        </a:rPr>
                        <a:t>De Bruijn Graphs</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IN" sz="1000" dirty="0">
                          <a:solidFill>
                            <a:schemeClr val="dk1"/>
                          </a:solidFill>
                          <a:latin typeface="Chivo"/>
                          <a:ea typeface="Chivo"/>
                          <a:cs typeface="Chivo"/>
                          <a:sym typeface="Chivo"/>
                        </a:rPr>
                        <a:t>Different ways of constructing de Bruijn graphs</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39732">
                <a:tc>
                  <a:txBody>
                    <a:bodyPr/>
                    <a:lstStyle/>
                    <a:p>
                      <a:pPr marL="0" lvl="0" indent="0" algn="l" rtl="0">
                        <a:spcBef>
                          <a:spcPts val="0"/>
                        </a:spcBef>
                        <a:spcAft>
                          <a:spcPts val="0"/>
                        </a:spcAft>
                        <a:buNone/>
                      </a:pPr>
                      <a:r>
                        <a:rPr lang="en-IN" sz="1000" b="1" dirty="0">
                          <a:solidFill>
                            <a:schemeClr val="dk1"/>
                          </a:solidFill>
                          <a:latin typeface="Chivo"/>
                          <a:ea typeface="Chivo"/>
                          <a:cs typeface="Chivo"/>
                          <a:sym typeface="Chivo"/>
                        </a:rPr>
                        <a:t>Euler’s path</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IN" sz="1000" dirty="0">
                          <a:solidFill>
                            <a:schemeClr val="dk1"/>
                          </a:solidFill>
                          <a:latin typeface="Chivo"/>
                          <a:ea typeface="Chivo"/>
                          <a:cs typeface="Chivo"/>
                          <a:sym typeface="Chivo"/>
                        </a:rPr>
                        <a:t>Seven bridges of Konigsberg, Eulers theorem, From Eulers path to Eulers cycle</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39732">
                <a:tc>
                  <a:txBody>
                    <a:bodyPr/>
                    <a:lstStyle/>
                    <a:p>
                      <a:pPr marL="0" lvl="0" indent="0" algn="l" rtl="0">
                        <a:spcBef>
                          <a:spcPts val="0"/>
                        </a:spcBef>
                        <a:spcAft>
                          <a:spcPts val="0"/>
                        </a:spcAft>
                        <a:buNone/>
                      </a:pPr>
                      <a:r>
                        <a:rPr lang="en-IN" sz="1000" b="1" dirty="0">
                          <a:solidFill>
                            <a:schemeClr val="dk1"/>
                          </a:solidFill>
                          <a:latin typeface="Chivo"/>
                          <a:ea typeface="Chivo"/>
                          <a:cs typeface="Chivo"/>
                          <a:sym typeface="Chivo"/>
                        </a:rPr>
                        <a:t>Implementation</a:t>
                      </a:r>
                      <a:endParaRPr sz="1000" b="1"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IN" sz="1000" dirty="0">
                          <a:solidFill>
                            <a:schemeClr val="dk1"/>
                          </a:solidFill>
                          <a:latin typeface="Chivo"/>
                          <a:ea typeface="Chivo"/>
                          <a:cs typeface="Chivo"/>
                          <a:sym typeface="Chivo"/>
                        </a:rPr>
                        <a:t>Python code for binary string and for a random sequence of data</a:t>
                      </a:r>
                      <a:endParaRPr sz="1000" dirty="0">
                        <a:solidFill>
                          <a:schemeClr val="dk1"/>
                        </a:solidFill>
                        <a:latin typeface="Chivo"/>
                        <a:ea typeface="Chivo"/>
                        <a:cs typeface="Chivo"/>
                        <a:sym typeface="Chivo"/>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364" name="Google Shape;1364;p32"/>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53622-4BDB-B0B8-2D80-B9C871AD5256}"/>
              </a:ext>
            </a:extLst>
          </p:cNvPr>
          <p:cNvPicPr>
            <a:picLocks noChangeAspect="1"/>
          </p:cNvPicPr>
          <p:nvPr/>
        </p:nvPicPr>
        <p:blipFill>
          <a:blip r:embed="rId2"/>
          <a:stretch>
            <a:fillRect/>
          </a:stretch>
        </p:blipFill>
        <p:spPr>
          <a:xfrm>
            <a:off x="6322645" y="517827"/>
            <a:ext cx="2306200" cy="4107846"/>
          </a:xfrm>
          <a:prstGeom prst="rect">
            <a:avLst/>
          </a:prstGeom>
        </p:spPr>
      </p:pic>
      <p:sp>
        <p:nvSpPr>
          <p:cNvPr id="6" name="TextBox 5">
            <a:extLst>
              <a:ext uri="{FF2B5EF4-FFF2-40B4-BE49-F238E27FC236}">
                <a16:creationId xmlns:a16="http://schemas.microsoft.com/office/drawing/2014/main" id="{B5C3CB29-04B2-C1EF-C056-2D0E40E107F6}"/>
              </a:ext>
            </a:extLst>
          </p:cNvPr>
          <p:cNvSpPr txBox="1"/>
          <p:nvPr/>
        </p:nvSpPr>
        <p:spPr>
          <a:xfrm>
            <a:off x="1162319" y="1123425"/>
            <a:ext cx="4578438" cy="2677656"/>
          </a:xfrm>
          <a:prstGeom prst="rect">
            <a:avLst/>
          </a:prstGeom>
          <a:noFill/>
        </p:spPr>
        <p:txBody>
          <a:bodyPr wrap="square">
            <a:spAutoFit/>
          </a:bodyPr>
          <a:lstStyle/>
          <a:p>
            <a:pPr marL="285750" indent="-285750">
              <a:buClr>
                <a:schemeClr val="bg2"/>
              </a:buClr>
              <a:buSzPct val="130000"/>
              <a:buFont typeface="Arial" panose="020B0604020202020204" pitchFamily="34" charset="0"/>
              <a:buChar char="•"/>
            </a:pPr>
            <a:r>
              <a:rPr lang="en-US" dirty="0">
                <a:latin typeface="Chivo" panose="020B0604020202020204" charset="0"/>
                <a:ea typeface="Chivo" panose="020B0604020202020204" charset="0"/>
                <a:cs typeface="Chivo" panose="020B0604020202020204" charset="0"/>
              </a:rPr>
              <a:t>Node for k-1-mer from left end is semi-balanced with one more outgoing edge than incoming </a:t>
            </a:r>
          </a:p>
          <a:p>
            <a:pPr marL="285750" indent="-285750">
              <a:buClr>
                <a:schemeClr val="bg2"/>
              </a:buClr>
              <a:buSzPct val="130000"/>
              <a:buFont typeface="Arial" panose="020B0604020202020204" pitchFamily="34" charset="0"/>
              <a:buChar char="•"/>
            </a:pPr>
            <a:endParaRPr lang="en-US" dirty="0">
              <a:latin typeface="Chivo" panose="020B0604020202020204" charset="0"/>
              <a:ea typeface="Chivo" panose="020B0604020202020204" charset="0"/>
              <a:cs typeface="Chivo" panose="020B0604020202020204" charset="0"/>
            </a:endParaRPr>
          </a:p>
          <a:p>
            <a:pPr marL="285750" indent="-285750">
              <a:buClr>
                <a:schemeClr val="bg2"/>
              </a:buClr>
              <a:buSzPct val="130000"/>
              <a:buFont typeface="Arial" panose="020B0604020202020204" pitchFamily="34" charset="0"/>
              <a:buChar char="•"/>
            </a:pPr>
            <a:r>
              <a:rPr lang="en-US" dirty="0">
                <a:latin typeface="Chivo" panose="020B0604020202020204" charset="0"/>
                <a:ea typeface="Chivo" panose="020B0604020202020204" charset="0"/>
                <a:cs typeface="Chivo" panose="020B0604020202020204" charset="0"/>
              </a:rPr>
              <a:t>Node for k-1-mer at right end is semi-balanced with one more incoming than outgoing  </a:t>
            </a:r>
          </a:p>
          <a:p>
            <a:pPr marL="285750" indent="-285750">
              <a:buClr>
                <a:schemeClr val="bg2"/>
              </a:buClr>
              <a:buSzPct val="130000"/>
              <a:buFont typeface="Arial" panose="020B0604020202020204" pitchFamily="34" charset="0"/>
              <a:buChar char="•"/>
            </a:pPr>
            <a:endParaRPr lang="en-US" dirty="0">
              <a:latin typeface="Chivo" panose="020B0604020202020204" charset="0"/>
              <a:ea typeface="Chivo" panose="020B0604020202020204" charset="0"/>
              <a:cs typeface="Chivo" panose="020B0604020202020204" charset="0"/>
            </a:endParaRPr>
          </a:p>
          <a:p>
            <a:pPr marL="285750" indent="-285750">
              <a:buClr>
                <a:schemeClr val="bg2"/>
              </a:buClr>
              <a:buSzPct val="130000"/>
              <a:buFont typeface="Arial" panose="020B0604020202020204" pitchFamily="34" charset="0"/>
              <a:buChar char="•"/>
            </a:pPr>
            <a:r>
              <a:rPr lang="en-US" dirty="0">
                <a:latin typeface="Chivo" panose="020B0604020202020204" charset="0"/>
                <a:ea typeface="Chivo" panose="020B0604020202020204" charset="0"/>
                <a:cs typeface="Chivo" panose="020B0604020202020204" charset="0"/>
              </a:rPr>
              <a:t>Other nodes are balanced since # times k-1-mer occurs as a left k-1-mer = # times it occurs as a right k-1-mer </a:t>
            </a:r>
          </a:p>
          <a:p>
            <a:pPr marL="285750" indent="-285750">
              <a:buClr>
                <a:schemeClr val="bg2"/>
              </a:buClr>
              <a:buSzPct val="130000"/>
              <a:buFont typeface="Arial" panose="020B0604020202020204" pitchFamily="34" charset="0"/>
              <a:buChar char="•"/>
            </a:pPr>
            <a:endParaRPr lang="en-US" dirty="0">
              <a:latin typeface="Chivo" panose="020B0604020202020204" charset="0"/>
              <a:ea typeface="Chivo" panose="020B0604020202020204" charset="0"/>
              <a:cs typeface="Chivo" panose="020B0604020202020204" charset="0"/>
            </a:endParaRPr>
          </a:p>
          <a:p>
            <a:pPr marL="285750" indent="-285750">
              <a:buClr>
                <a:schemeClr val="bg2"/>
              </a:buClr>
              <a:buSzPct val="130000"/>
              <a:buFont typeface="Arial" panose="020B0604020202020204" pitchFamily="34" charset="0"/>
              <a:buChar char="•"/>
            </a:pPr>
            <a:r>
              <a:rPr lang="en-US" i="1" dirty="0">
                <a:latin typeface="Chivo" panose="020B0604020202020204" charset="0"/>
                <a:ea typeface="Chivo" panose="020B0604020202020204" charset="0"/>
                <a:cs typeface="Chivo" panose="020B0604020202020204" charset="0"/>
              </a:rPr>
              <a:t>For Eulerian graph, Eulerian walk can be found in O(| E |) time. | E | is # edges</a:t>
            </a:r>
            <a:endParaRPr lang="en-IN" i="1"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88514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A2E63-810C-4FA9-20BA-492970CF3D5D}"/>
              </a:ext>
            </a:extLst>
          </p:cNvPr>
          <p:cNvPicPr>
            <a:picLocks noChangeAspect="1"/>
          </p:cNvPicPr>
          <p:nvPr/>
        </p:nvPicPr>
        <p:blipFill>
          <a:blip r:embed="rId2"/>
          <a:stretch>
            <a:fillRect/>
          </a:stretch>
        </p:blipFill>
        <p:spPr>
          <a:xfrm>
            <a:off x="692514" y="514244"/>
            <a:ext cx="3251367" cy="4115011"/>
          </a:xfrm>
          <a:prstGeom prst="rect">
            <a:avLst/>
          </a:prstGeom>
        </p:spPr>
      </p:pic>
      <p:sp>
        <p:nvSpPr>
          <p:cNvPr id="8" name="TextBox 7">
            <a:extLst>
              <a:ext uri="{FF2B5EF4-FFF2-40B4-BE49-F238E27FC236}">
                <a16:creationId xmlns:a16="http://schemas.microsoft.com/office/drawing/2014/main" id="{0C9630D3-F11E-4DD5-AD33-0632080BC6A5}"/>
              </a:ext>
            </a:extLst>
          </p:cNvPr>
          <p:cNvSpPr txBox="1"/>
          <p:nvPr/>
        </p:nvSpPr>
        <p:spPr>
          <a:xfrm>
            <a:off x="4060065" y="1540697"/>
            <a:ext cx="4578438" cy="2062103"/>
          </a:xfrm>
          <a:prstGeom prst="rect">
            <a:avLst/>
          </a:prstGeom>
          <a:noFill/>
        </p:spPr>
        <p:txBody>
          <a:bodyPr wrap="square">
            <a:spAutoFit/>
          </a:bodyPr>
          <a:lstStyle/>
          <a:p>
            <a:r>
              <a:rPr lang="en-US" sz="1600" i="1" dirty="0">
                <a:latin typeface="Chivo" panose="020B0604020202020204" charset="0"/>
                <a:ea typeface="Chivo" panose="020B0604020202020204" charset="0"/>
                <a:cs typeface="Chivo" panose="020B0604020202020204" charset="0"/>
              </a:rPr>
              <a:t>Gaps in coverage can lead to disconnected graph</a:t>
            </a:r>
          </a:p>
          <a:p>
            <a:endParaRPr lang="en-US" sz="1600" i="1" dirty="0">
              <a:latin typeface="Chivo" panose="020B0604020202020204" charset="0"/>
              <a:ea typeface="Chivo" panose="020B0604020202020204" charset="0"/>
              <a:cs typeface="Chivo" panose="020B0604020202020204" charset="0"/>
            </a:endParaRPr>
          </a:p>
          <a:p>
            <a:r>
              <a:rPr lang="en-US" sz="1600" b="1" dirty="0">
                <a:latin typeface="Chivo" panose="020B0604020202020204" charset="0"/>
                <a:ea typeface="Chivo" panose="020B0604020202020204" charset="0"/>
                <a:cs typeface="Chivo" panose="020B0604020202020204" charset="0"/>
              </a:rPr>
              <a:t> Graph for a_long_long_long_time, k = 5 but omitting ong_t :</a:t>
            </a:r>
          </a:p>
          <a:p>
            <a:endParaRPr lang="en-US" sz="1600" b="1" i="1" dirty="0">
              <a:latin typeface="Chivo" panose="020B0604020202020204" charset="0"/>
              <a:ea typeface="Chivo" panose="020B0604020202020204" charset="0"/>
              <a:cs typeface="Chivo" panose="020B0604020202020204" charset="0"/>
            </a:endParaRPr>
          </a:p>
          <a:p>
            <a:r>
              <a:rPr lang="en-US" sz="1600" i="1" dirty="0">
                <a:latin typeface="Chivo" panose="020B0604020202020204" charset="0"/>
                <a:ea typeface="Chivo" panose="020B0604020202020204" charset="0"/>
                <a:cs typeface="Chivo" panose="020B0604020202020204" charset="0"/>
              </a:rPr>
              <a:t>disconnected components are individually Eulerian, overall graph is not</a:t>
            </a:r>
            <a:endParaRPr lang="en-IN" sz="1600" b="1" i="1"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538312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20328-122F-E5DF-10E8-B0CB4CFFAB98}"/>
              </a:ext>
            </a:extLst>
          </p:cNvPr>
          <p:cNvPicPr>
            <a:picLocks noChangeAspect="1"/>
          </p:cNvPicPr>
          <p:nvPr/>
        </p:nvPicPr>
        <p:blipFill>
          <a:blip r:embed="rId2"/>
          <a:stretch>
            <a:fillRect/>
          </a:stretch>
        </p:blipFill>
        <p:spPr>
          <a:xfrm>
            <a:off x="5879206" y="658835"/>
            <a:ext cx="2208847" cy="3825830"/>
          </a:xfrm>
          <a:prstGeom prst="rect">
            <a:avLst/>
          </a:prstGeom>
        </p:spPr>
      </p:pic>
      <p:sp>
        <p:nvSpPr>
          <p:cNvPr id="6" name="TextBox 5">
            <a:extLst>
              <a:ext uri="{FF2B5EF4-FFF2-40B4-BE49-F238E27FC236}">
                <a16:creationId xmlns:a16="http://schemas.microsoft.com/office/drawing/2014/main" id="{6E023619-16B8-F6BD-8ECF-431F1324227C}"/>
              </a:ext>
            </a:extLst>
          </p:cNvPr>
          <p:cNvSpPr txBox="1"/>
          <p:nvPr/>
        </p:nvSpPr>
        <p:spPr>
          <a:xfrm>
            <a:off x="1104364" y="1663809"/>
            <a:ext cx="5573332" cy="1815882"/>
          </a:xfrm>
          <a:prstGeom prst="rect">
            <a:avLst/>
          </a:prstGeom>
          <a:noFill/>
        </p:spPr>
        <p:txBody>
          <a:bodyPr wrap="square">
            <a:spAutoFit/>
          </a:bodyPr>
          <a:lstStyle/>
          <a:p>
            <a:pPr marL="285750" indent="-285750">
              <a:buClr>
                <a:schemeClr val="tx2"/>
              </a:buClr>
              <a:buSzPct val="150000"/>
              <a:buFont typeface="Wingdings" panose="05000000000000000000" pitchFamily="2" charset="2"/>
              <a:buChar char="ü"/>
            </a:pPr>
            <a:r>
              <a:rPr lang="en-US" i="1" dirty="0">
                <a:latin typeface="Chivo" panose="020B0604020202020204" charset="0"/>
                <a:ea typeface="Chivo" panose="020B0604020202020204" charset="0"/>
                <a:cs typeface="Chivo" panose="020B0604020202020204" charset="0"/>
              </a:rPr>
              <a:t>Differences in coverage also lead to non Eulerian graph </a:t>
            </a:r>
          </a:p>
          <a:p>
            <a:pPr marL="285750" indent="-285750">
              <a:buClr>
                <a:schemeClr val="tx2"/>
              </a:buClr>
              <a:buSzPct val="150000"/>
              <a:buFont typeface="Wingdings" panose="05000000000000000000" pitchFamily="2" charset="2"/>
              <a:buChar char="ü"/>
            </a:pPr>
            <a:r>
              <a:rPr lang="en-US" i="1" dirty="0">
                <a:latin typeface="Chivo" panose="020B0604020202020204" charset="0"/>
                <a:ea typeface="Chivo" panose="020B0604020202020204" charset="0"/>
                <a:cs typeface="Chivo" panose="020B0604020202020204" charset="0"/>
              </a:rPr>
              <a:t>Graph for a_long_long_long_time, k = 5 </a:t>
            </a:r>
          </a:p>
          <a:p>
            <a:pPr>
              <a:buClr>
                <a:schemeClr val="tx2"/>
              </a:buClr>
              <a:buSzPct val="150000"/>
            </a:pPr>
            <a:r>
              <a:rPr lang="en-US" i="1" dirty="0">
                <a:latin typeface="Chivo" panose="020B0604020202020204" charset="0"/>
                <a:ea typeface="Chivo" panose="020B0604020202020204" charset="0"/>
                <a:cs typeface="Chivo" panose="020B0604020202020204" charset="0"/>
              </a:rPr>
              <a:t>      but with extra copy of ong_t :</a:t>
            </a:r>
          </a:p>
          <a:p>
            <a:pPr marL="285750" indent="-285750">
              <a:buClr>
                <a:schemeClr val="tx2"/>
              </a:buClr>
              <a:buSzPct val="150000"/>
              <a:buFont typeface="Wingdings" panose="05000000000000000000" pitchFamily="2" charset="2"/>
              <a:buChar char="ü"/>
            </a:pPr>
            <a:endParaRPr lang="en-US" i="1" dirty="0">
              <a:latin typeface="Chivo" panose="020B0604020202020204" charset="0"/>
              <a:ea typeface="Chivo" panose="020B0604020202020204" charset="0"/>
              <a:cs typeface="Chivo" panose="020B0604020202020204" charset="0"/>
            </a:endParaRPr>
          </a:p>
          <a:p>
            <a:pPr marL="285750" indent="-285750">
              <a:buClr>
                <a:schemeClr val="tx2"/>
              </a:buClr>
              <a:buSzPct val="150000"/>
              <a:buFont typeface="Wingdings" panose="05000000000000000000" pitchFamily="2" charset="2"/>
              <a:buChar char="ü"/>
            </a:pPr>
            <a:r>
              <a:rPr lang="en-US" i="1" dirty="0">
                <a:latin typeface="Chivo" panose="020B0604020202020204" charset="0"/>
                <a:ea typeface="Chivo" panose="020B0604020202020204" charset="0"/>
                <a:cs typeface="Chivo" panose="020B0604020202020204" charset="0"/>
              </a:rPr>
              <a:t>Graph has 4 semi-balanced nodes, isn’t Eulerian</a:t>
            </a:r>
          </a:p>
          <a:p>
            <a:pPr marL="285750" indent="-285750">
              <a:buClr>
                <a:schemeClr val="tx2"/>
              </a:buClr>
              <a:buSzPct val="150000"/>
              <a:buFont typeface="Wingdings" panose="05000000000000000000" pitchFamily="2" charset="2"/>
              <a:buChar char="ü"/>
            </a:pPr>
            <a:endParaRPr lang="en-US" i="1" dirty="0">
              <a:latin typeface="Chivo" panose="020B0604020202020204" charset="0"/>
              <a:ea typeface="Chivo" panose="020B0604020202020204" charset="0"/>
              <a:cs typeface="Chivo" panose="020B0604020202020204" charset="0"/>
            </a:endParaRPr>
          </a:p>
          <a:p>
            <a:pPr marL="285750" indent="-285750">
              <a:buClr>
                <a:schemeClr val="tx2"/>
              </a:buClr>
              <a:buSzPct val="150000"/>
              <a:buFont typeface="Wingdings" panose="05000000000000000000" pitchFamily="2" charset="2"/>
              <a:buChar char="ü"/>
            </a:pPr>
            <a:r>
              <a:rPr lang="en-US" i="1" dirty="0">
                <a:latin typeface="Chivo" panose="020B0604020202020204" charset="0"/>
                <a:ea typeface="Chivo" panose="020B0604020202020204" charset="0"/>
                <a:cs typeface="Chivo" panose="020B0604020202020204" charset="0"/>
              </a:rPr>
              <a:t>Errors and differences between chromosomes also lead to non-Eulerian graphs</a:t>
            </a:r>
            <a:endParaRPr lang="en-IN" i="1" dirty="0">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346496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CB60E4-F693-A6E9-0025-D246DFD6F956}"/>
              </a:ext>
            </a:extLst>
          </p:cNvPr>
          <p:cNvSpPr>
            <a:spLocks noGrp="1"/>
          </p:cNvSpPr>
          <p:nvPr>
            <p:ph type="subTitle" idx="1"/>
          </p:nvPr>
        </p:nvSpPr>
        <p:spPr>
          <a:xfrm>
            <a:off x="2303248" y="1030908"/>
            <a:ext cx="4116872" cy="371400"/>
          </a:xfrm>
          <a:ln>
            <a:solidFill>
              <a:schemeClr val="bg1">
                <a:lumMod val="50000"/>
              </a:schemeClr>
            </a:solidFill>
          </a:ln>
        </p:spPr>
        <p:txBody>
          <a:bodyPr/>
          <a:lstStyle/>
          <a:p>
            <a:r>
              <a:rPr lang="en-IN" i="1" dirty="0"/>
              <a:t>Breaking reads into k-mers</a:t>
            </a:r>
          </a:p>
        </p:txBody>
      </p:sp>
      <p:sp>
        <p:nvSpPr>
          <p:cNvPr id="3" name="Subtitle 2">
            <a:extLst>
              <a:ext uri="{FF2B5EF4-FFF2-40B4-BE49-F238E27FC236}">
                <a16:creationId xmlns:a16="http://schemas.microsoft.com/office/drawing/2014/main" id="{6A3EE2D2-6669-9E9E-B833-8D2B82B9C822}"/>
              </a:ext>
            </a:extLst>
          </p:cNvPr>
          <p:cNvSpPr>
            <a:spLocks noGrp="1"/>
          </p:cNvSpPr>
          <p:nvPr>
            <p:ph type="subTitle" idx="2"/>
          </p:nvPr>
        </p:nvSpPr>
        <p:spPr>
          <a:xfrm>
            <a:off x="506216" y="2514116"/>
            <a:ext cx="7986974" cy="888000"/>
          </a:xfrm>
        </p:spPr>
        <p:txBody>
          <a:bodyPr/>
          <a:lstStyle/>
          <a:p>
            <a:r>
              <a:rPr lang="en-IN" u="sng" dirty="0">
                <a:solidFill>
                  <a:schemeClr val="accent3">
                    <a:lumMod val="60000"/>
                    <a:lumOff val="40000"/>
                  </a:schemeClr>
                </a:solidFill>
              </a:rPr>
              <a:t>Coverage</a:t>
            </a:r>
            <a:r>
              <a:rPr lang="en-IN" dirty="0"/>
              <a:t> : </a:t>
            </a:r>
            <a:r>
              <a:rPr lang="en-IN" i="1" dirty="0"/>
              <a:t>Number of reads to which the k-mer belongs to</a:t>
            </a:r>
          </a:p>
          <a:p>
            <a:endParaRPr lang="en-IN" i="1" dirty="0"/>
          </a:p>
          <a:p>
            <a:r>
              <a:rPr lang="en-IN" sz="1400" i="1" dirty="0"/>
              <a:t>We have taken for granted that a sequencing  machine can generate all the k-mers present in the genome , but this assumption doesn’t hold in practice</a:t>
            </a:r>
          </a:p>
          <a:p>
            <a:endParaRPr lang="en-IN" dirty="0"/>
          </a:p>
          <a:p>
            <a:r>
              <a:rPr lang="en-IN" u="sng" dirty="0">
                <a:solidFill>
                  <a:schemeClr val="accent3">
                    <a:lumMod val="60000"/>
                    <a:lumOff val="40000"/>
                  </a:schemeClr>
                </a:solidFill>
              </a:rPr>
              <a:t>Read breaking</a:t>
            </a:r>
            <a:r>
              <a:rPr lang="en-IN" dirty="0"/>
              <a:t>: </a:t>
            </a:r>
            <a:r>
              <a:rPr lang="en-IN" i="1" dirty="0"/>
              <a:t>Breaking the reads into shorter k-mers </a:t>
            </a:r>
          </a:p>
          <a:p>
            <a:r>
              <a:rPr lang="en-IN" i="1" dirty="0"/>
              <a:t>Read breaking technique is used by many modern assemblers</a:t>
            </a:r>
          </a:p>
        </p:txBody>
      </p:sp>
      <p:sp>
        <p:nvSpPr>
          <p:cNvPr id="6" name="Title 5">
            <a:extLst>
              <a:ext uri="{FF2B5EF4-FFF2-40B4-BE49-F238E27FC236}">
                <a16:creationId xmlns:a16="http://schemas.microsoft.com/office/drawing/2014/main" id="{343CB5F3-6CD2-DE0A-C1DF-5BF5AA08E9BA}"/>
              </a:ext>
            </a:extLst>
          </p:cNvPr>
          <p:cNvSpPr>
            <a:spLocks noGrp="1"/>
          </p:cNvSpPr>
          <p:nvPr>
            <p:ph type="title"/>
          </p:nvPr>
        </p:nvSpPr>
        <p:spPr>
          <a:xfrm>
            <a:off x="1131269" y="316766"/>
            <a:ext cx="6324744" cy="592200"/>
          </a:xfrm>
        </p:spPr>
        <p:txBody>
          <a:bodyPr/>
          <a:lstStyle/>
          <a:p>
            <a:r>
              <a:rPr lang="en-IN" sz="2400" b="1" dirty="0">
                <a:solidFill>
                  <a:schemeClr val="bg1">
                    <a:lumMod val="50000"/>
                  </a:schemeClr>
                </a:solidFill>
              </a:rPr>
              <a:t>Genome assembly faces real sequencing data</a:t>
            </a:r>
          </a:p>
        </p:txBody>
      </p:sp>
      <p:sp>
        <p:nvSpPr>
          <p:cNvPr id="7" name="Slide Number Placeholder 6">
            <a:extLst>
              <a:ext uri="{FF2B5EF4-FFF2-40B4-BE49-F238E27FC236}">
                <a16:creationId xmlns:a16="http://schemas.microsoft.com/office/drawing/2014/main" id="{0628E908-43EB-DB6F-F180-CD40102440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685818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2D1E2B-BE50-2DF7-5106-F632DEBAFD52}"/>
              </a:ext>
            </a:extLst>
          </p:cNvPr>
          <p:cNvSpPr>
            <a:spLocks noGrp="1"/>
          </p:cNvSpPr>
          <p:nvPr>
            <p:ph type="subTitle" idx="1"/>
          </p:nvPr>
        </p:nvSpPr>
        <p:spPr>
          <a:xfrm flipH="1">
            <a:off x="1272712" y="3649355"/>
            <a:ext cx="6953700" cy="744913"/>
          </a:xfrm>
          <a:solidFill>
            <a:schemeClr val="accent6">
              <a:lumMod val="75000"/>
            </a:schemeClr>
          </a:solidFill>
        </p:spPr>
        <p:txBody>
          <a:bodyPr/>
          <a:lstStyle/>
          <a:p>
            <a:r>
              <a:rPr lang="en-IN" sz="1400" i="1" dirty="0">
                <a:solidFill>
                  <a:schemeClr val="tx1"/>
                </a:solidFill>
              </a:rPr>
              <a:t>Smaller the value of k , the larger the chances that k-mer coverage is perfect on the other hand, smaller values of k results in a more tangled de-bruijn graphs , making it difficult to infer the genome from this graph</a:t>
            </a:r>
          </a:p>
        </p:txBody>
      </p:sp>
      <p:sp>
        <p:nvSpPr>
          <p:cNvPr id="4" name="Slide Number Placeholder 3">
            <a:extLst>
              <a:ext uri="{FF2B5EF4-FFF2-40B4-BE49-F238E27FC236}">
                <a16:creationId xmlns:a16="http://schemas.microsoft.com/office/drawing/2014/main" id="{A49BACE5-0123-258D-8D00-F46E474BEE2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5" name="object 2">
            <a:extLst>
              <a:ext uri="{FF2B5EF4-FFF2-40B4-BE49-F238E27FC236}">
                <a16:creationId xmlns:a16="http://schemas.microsoft.com/office/drawing/2014/main" id="{DD696AD4-50F2-FF91-3AAA-C59C55F70C44}"/>
              </a:ext>
            </a:extLst>
          </p:cNvPr>
          <p:cNvPicPr/>
          <p:nvPr/>
        </p:nvPicPr>
        <p:blipFill>
          <a:blip r:embed="rId2" cstate="print"/>
          <a:stretch>
            <a:fillRect/>
          </a:stretch>
        </p:blipFill>
        <p:spPr>
          <a:xfrm>
            <a:off x="1272712" y="508685"/>
            <a:ext cx="2404206" cy="1277890"/>
          </a:xfrm>
          <a:prstGeom prst="rect">
            <a:avLst/>
          </a:prstGeom>
        </p:spPr>
      </p:pic>
      <p:pic>
        <p:nvPicPr>
          <p:cNvPr id="6" name="object 3">
            <a:extLst>
              <a:ext uri="{FF2B5EF4-FFF2-40B4-BE49-F238E27FC236}">
                <a16:creationId xmlns:a16="http://schemas.microsoft.com/office/drawing/2014/main" id="{58D86A3C-896A-6A64-5778-6F6523A41BEE}"/>
              </a:ext>
            </a:extLst>
          </p:cNvPr>
          <p:cNvPicPr/>
          <p:nvPr/>
        </p:nvPicPr>
        <p:blipFill>
          <a:blip r:embed="rId3" cstate="print"/>
          <a:stretch>
            <a:fillRect/>
          </a:stretch>
        </p:blipFill>
        <p:spPr>
          <a:xfrm>
            <a:off x="4217831" y="508685"/>
            <a:ext cx="3097369" cy="2807625"/>
          </a:xfrm>
          <a:prstGeom prst="rect">
            <a:avLst/>
          </a:prstGeom>
        </p:spPr>
      </p:pic>
      <p:sp>
        <p:nvSpPr>
          <p:cNvPr id="7" name="TextBox 6">
            <a:extLst>
              <a:ext uri="{FF2B5EF4-FFF2-40B4-BE49-F238E27FC236}">
                <a16:creationId xmlns:a16="http://schemas.microsoft.com/office/drawing/2014/main" id="{79F38C85-518F-65A7-4AE5-3810699D0152}"/>
              </a:ext>
            </a:extLst>
          </p:cNvPr>
          <p:cNvSpPr txBox="1"/>
          <p:nvPr/>
        </p:nvSpPr>
        <p:spPr>
          <a:xfrm>
            <a:off x="1556047" y="2220644"/>
            <a:ext cx="4138485" cy="461665"/>
          </a:xfrm>
          <a:prstGeom prst="rect">
            <a:avLst/>
          </a:prstGeom>
          <a:noFill/>
        </p:spPr>
        <p:txBody>
          <a:bodyPr wrap="square" rtlCol="0">
            <a:spAutoFit/>
          </a:bodyPr>
          <a:lstStyle/>
          <a:p>
            <a:r>
              <a:rPr lang="en-IN" sz="1200" i="1" dirty="0">
                <a:solidFill>
                  <a:schemeClr val="bg1">
                    <a:lumMod val="75000"/>
                  </a:schemeClr>
                </a:solidFill>
                <a:latin typeface="Chivo" panose="020B0604020202020204" charset="0"/>
                <a:ea typeface="Chivo" panose="020B0604020202020204" charset="0"/>
                <a:cs typeface="Chivo" panose="020B0604020202020204" charset="0"/>
              </a:rPr>
              <a:t>Breaking a 10-mer reads(left)  into 5-mer results in perfect coverage of a genome by a 5-mer (right)</a:t>
            </a:r>
          </a:p>
        </p:txBody>
      </p:sp>
    </p:spTree>
    <p:extLst>
      <p:ext uri="{BB962C8B-B14F-4D97-AF65-F5344CB8AC3E}">
        <p14:creationId xmlns:p14="http://schemas.microsoft.com/office/powerpoint/2010/main" val="1229500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9AB7-FB27-2B7A-363F-1B2A9F4D8DB4}"/>
              </a:ext>
            </a:extLst>
          </p:cNvPr>
          <p:cNvSpPr>
            <a:spLocks noGrp="1"/>
          </p:cNvSpPr>
          <p:nvPr>
            <p:ph type="title"/>
          </p:nvPr>
        </p:nvSpPr>
        <p:spPr/>
        <p:txBody>
          <a:bodyPr/>
          <a:lstStyle/>
          <a:p>
            <a:r>
              <a:rPr lang="en-IN" b="1" dirty="0"/>
              <a:t>Key points</a:t>
            </a:r>
          </a:p>
        </p:txBody>
      </p:sp>
      <p:sp>
        <p:nvSpPr>
          <p:cNvPr id="3" name="Slide Number Placeholder 2">
            <a:extLst>
              <a:ext uri="{FF2B5EF4-FFF2-40B4-BE49-F238E27FC236}">
                <a16:creationId xmlns:a16="http://schemas.microsoft.com/office/drawing/2014/main" id="{28278272-B4F8-57EF-B00D-BDF2BBB78F2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4" name="TextBox 3">
            <a:extLst>
              <a:ext uri="{FF2B5EF4-FFF2-40B4-BE49-F238E27FC236}">
                <a16:creationId xmlns:a16="http://schemas.microsoft.com/office/drawing/2014/main" id="{E6865AAE-8613-4371-33EF-D879462383A8}"/>
              </a:ext>
            </a:extLst>
          </p:cNvPr>
          <p:cNvSpPr txBox="1"/>
          <p:nvPr/>
        </p:nvSpPr>
        <p:spPr>
          <a:xfrm>
            <a:off x="865619" y="1674254"/>
            <a:ext cx="8117395" cy="2462213"/>
          </a:xfrm>
          <a:prstGeom prst="rect">
            <a:avLst/>
          </a:prstGeom>
          <a:noFill/>
        </p:spPr>
        <p:txBody>
          <a:bodyPr wrap="square" rtlCol="0">
            <a:spAutoFit/>
          </a:bodyPr>
          <a:lstStyle/>
          <a:p>
            <a:pPr marL="285750" indent="-285750">
              <a:buClr>
                <a:schemeClr val="accent3"/>
              </a:buClr>
              <a:buSzPct val="12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Hamiltonian path problem is an NP complete problem</a:t>
            </a:r>
          </a:p>
          <a:p>
            <a:pPr marL="285750" indent="-285750">
              <a:buClr>
                <a:schemeClr val="accent3"/>
              </a:buClr>
              <a:buSzPct val="120000"/>
              <a:buFont typeface="Wingdings" panose="05000000000000000000" pitchFamily="2" charset="2"/>
              <a:buChar char="ü"/>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2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All NP complete problems are equivalent to each other : an instance of any NP-complete problem can be transformed into instance of other NP- complete problem in polynomial time</a:t>
            </a:r>
          </a:p>
          <a:p>
            <a:pPr marL="285750" indent="-285750">
              <a:buClr>
                <a:schemeClr val="accent3"/>
              </a:buClr>
              <a:buSzPct val="120000"/>
              <a:buFont typeface="Wingdings" panose="05000000000000000000" pitchFamily="2" charset="2"/>
              <a:buChar char="ü"/>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2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Eulers  algorithm is polynomial</a:t>
            </a:r>
          </a:p>
          <a:p>
            <a:pPr marL="285750" indent="-285750">
              <a:buClr>
                <a:schemeClr val="accent3"/>
              </a:buClr>
              <a:buSzPct val="120000"/>
              <a:buFont typeface="Wingdings" panose="05000000000000000000" pitchFamily="2" charset="2"/>
              <a:buChar char="ü"/>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2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An algorithm is polynomial if its running time can be bounded by a polynomial in the length of the input data</a:t>
            </a:r>
          </a:p>
          <a:p>
            <a:endParaRPr lang="en-IN" i="1" dirty="0">
              <a:solidFill>
                <a:schemeClr val="accent5"/>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779505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6FC5-177E-1406-F712-4B97414754C9}"/>
              </a:ext>
            </a:extLst>
          </p:cNvPr>
          <p:cNvSpPr>
            <a:spLocks noGrp="1"/>
          </p:cNvSpPr>
          <p:nvPr>
            <p:ph type="title"/>
          </p:nvPr>
        </p:nvSpPr>
        <p:spPr>
          <a:ln>
            <a:solidFill>
              <a:schemeClr val="accent1"/>
            </a:solidFill>
          </a:ln>
        </p:spPr>
        <p:txBody>
          <a:bodyPr/>
          <a:lstStyle/>
          <a:p>
            <a:r>
              <a:rPr lang="en-IN" b="1" i="1" dirty="0"/>
              <a:t>From reads to read - pairs</a:t>
            </a:r>
          </a:p>
        </p:txBody>
      </p:sp>
      <p:sp>
        <p:nvSpPr>
          <p:cNvPr id="3" name="Slide Number Placeholder 2">
            <a:extLst>
              <a:ext uri="{FF2B5EF4-FFF2-40B4-BE49-F238E27FC236}">
                <a16:creationId xmlns:a16="http://schemas.microsoft.com/office/drawing/2014/main" id="{3195A8E5-88A4-76C9-2A96-210D3367EB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75966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28EBE4-9B42-3C39-3DB5-5FEDB5FD15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
        <p:nvSpPr>
          <p:cNvPr id="4" name="TextBox 3">
            <a:extLst>
              <a:ext uri="{FF2B5EF4-FFF2-40B4-BE49-F238E27FC236}">
                <a16:creationId xmlns:a16="http://schemas.microsoft.com/office/drawing/2014/main" id="{120C52E7-5ED1-0446-0B9E-0A793742B1A2}"/>
              </a:ext>
            </a:extLst>
          </p:cNvPr>
          <p:cNvSpPr txBox="1"/>
          <p:nvPr/>
        </p:nvSpPr>
        <p:spPr>
          <a:xfrm>
            <a:off x="982667" y="369970"/>
            <a:ext cx="6645497" cy="4401205"/>
          </a:xfrm>
          <a:prstGeom prst="rect">
            <a:avLst/>
          </a:prstGeom>
          <a:noFill/>
        </p:spPr>
        <p:txBody>
          <a:bodyPr wrap="square" rtlCol="0">
            <a:spAutoFit/>
          </a:bodyPr>
          <a:lstStyle/>
          <a:p>
            <a:pPr marL="285750" indent="-285750">
              <a:buClr>
                <a:schemeClr val="accent2"/>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De bruijn graphs becomes less and less tangled as read length increases</a:t>
            </a: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As soon as the read-length exceeds the length of all repeats in genome ,the de bruijn graphs turn into a path</a:t>
            </a: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2"/>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The graph in the right is less –tangled than the graph in the left</a:t>
            </a:r>
          </a:p>
        </p:txBody>
      </p:sp>
      <p:grpSp>
        <p:nvGrpSpPr>
          <p:cNvPr id="5" name="object 23">
            <a:extLst>
              <a:ext uri="{FF2B5EF4-FFF2-40B4-BE49-F238E27FC236}">
                <a16:creationId xmlns:a16="http://schemas.microsoft.com/office/drawing/2014/main" id="{9B89B070-2E8F-0503-DA98-D45795FA97A7}"/>
              </a:ext>
            </a:extLst>
          </p:cNvPr>
          <p:cNvGrpSpPr/>
          <p:nvPr/>
        </p:nvGrpSpPr>
        <p:grpSpPr>
          <a:xfrm>
            <a:off x="1614575" y="1562822"/>
            <a:ext cx="2691685" cy="2341828"/>
            <a:chOff x="1865376" y="5346191"/>
            <a:chExt cx="1620520" cy="1576070"/>
          </a:xfrm>
        </p:grpSpPr>
        <p:sp>
          <p:nvSpPr>
            <p:cNvPr id="6" name="object 24">
              <a:extLst>
                <a:ext uri="{FF2B5EF4-FFF2-40B4-BE49-F238E27FC236}">
                  <a16:creationId xmlns:a16="http://schemas.microsoft.com/office/drawing/2014/main" id="{8AE8D807-E3E7-AA57-3B99-522BB69843BD}"/>
                </a:ext>
              </a:extLst>
            </p:cNvPr>
            <p:cNvSpPr/>
            <p:nvPr/>
          </p:nvSpPr>
          <p:spPr>
            <a:xfrm>
              <a:off x="2263139" y="6512051"/>
              <a:ext cx="45720" cy="53340"/>
            </a:xfrm>
            <a:custGeom>
              <a:avLst/>
              <a:gdLst/>
              <a:ahLst/>
              <a:cxnLst/>
              <a:rect l="l" t="t" r="r" b="b"/>
              <a:pathLst>
                <a:path w="45719" h="53340">
                  <a:moveTo>
                    <a:pt x="32003" y="53339"/>
                  </a:moveTo>
                  <a:lnTo>
                    <a:pt x="24383" y="53339"/>
                  </a:lnTo>
                  <a:lnTo>
                    <a:pt x="14787" y="51649"/>
                  </a:lnTo>
                  <a:lnTo>
                    <a:pt x="7048" y="46672"/>
                  </a:lnTo>
                  <a:lnTo>
                    <a:pt x="1881" y="38552"/>
                  </a:lnTo>
                  <a:lnTo>
                    <a:pt x="0" y="27431"/>
                  </a:lnTo>
                  <a:lnTo>
                    <a:pt x="1643" y="16073"/>
                  </a:lnTo>
                  <a:lnTo>
                    <a:pt x="6286" y="7429"/>
                  </a:lnTo>
                  <a:lnTo>
                    <a:pt x="13501" y="1928"/>
                  </a:lnTo>
                  <a:lnTo>
                    <a:pt x="22859" y="0"/>
                  </a:lnTo>
                  <a:lnTo>
                    <a:pt x="28955" y="0"/>
                  </a:lnTo>
                  <a:lnTo>
                    <a:pt x="32003" y="1523"/>
                  </a:lnTo>
                  <a:lnTo>
                    <a:pt x="35051" y="4571"/>
                  </a:lnTo>
                  <a:lnTo>
                    <a:pt x="35051" y="0"/>
                  </a:lnTo>
                  <a:lnTo>
                    <a:pt x="42671" y="0"/>
                  </a:lnTo>
                  <a:lnTo>
                    <a:pt x="42671" y="21335"/>
                  </a:lnTo>
                  <a:lnTo>
                    <a:pt x="35051" y="21335"/>
                  </a:lnTo>
                  <a:lnTo>
                    <a:pt x="35051" y="12191"/>
                  </a:lnTo>
                  <a:lnTo>
                    <a:pt x="30479" y="9143"/>
                  </a:lnTo>
                  <a:lnTo>
                    <a:pt x="27431" y="7619"/>
                  </a:lnTo>
                  <a:lnTo>
                    <a:pt x="15239" y="7619"/>
                  </a:lnTo>
                  <a:lnTo>
                    <a:pt x="7619" y="13715"/>
                  </a:lnTo>
                  <a:lnTo>
                    <a:pt x="7619" y="32003"/>
                  </a:lnTo>
                  <a:lnTo>
                    <a:pt x="9143" y="36575"/>
                  </a:lnTo>
                  <a:lnTo>
                    <a:pt x="12191" y="39623"/>
                  </a:lnTo>
                  <a:lnTo>
                    <a:pt x="15239" y="44195"/>
                  </a:lnTo>
                  <a:lnTo>
                    <a:pt x="19811" y="45719"/>
                  </a:lnTo>
                  <a:lnTo>
                    <a:pt x="28955" y="45719"/>
                  </a:lnTo>
                  <a:lnTo>
                    <a:pt x="32003" y="44195"/>
                  </a:lnTo>
                  <a:lnTo>
                    <a:pt x="35051" y="44195"/>
                  </a:lnTo>
                  <a:lnTo>
                    <a:pt x="35051" y="35051"/>
                  </a:lnTo>
                  <a:lnTo>
                    <a:pt x="22859" y="35051"/>
                  </a:lnTo>
                  <a:lnTo>
                    <a:pt x="22859" y="27431"/>
                  </a:lnTo>
                  <a:lnTo>
                    <a:pt x="45719" y="27431"/>
                  </a:lnTo>
                  <a:lnTo>
                    <a:pt x="45719" y="35051"/>
                  </a:lnTo>
                  <a:lnTo>
                    <a:pt x="42671" y="35051"/>
                  </a:lnTo>
                  <a:lnTo>
                    <a:pt x="42671" y="48767"/>
                  </a:lnTo>
                  <a:lnTo>
                    <a:pt x="41147" y="48767"/>
                  </a:lnTo>
                  <a:lnTo>
                    <a:pt x="32003" y="53339"/>
                  </a:lnTo>
                  <a:close/>
                </a:path>
              </a:pathLst>
            </a:custGeom>
            <a:solidFill>
              <a:srgbClr val="169C50"/>
            </a:solidFill>
          </p:spPr>
          <p:txBody>
            <a:bodyPr wrap="square" lIns="0" tIns="0" rIns="0" bIns="0" rtlCol="0"/>
            <a:lstStyle/>
            <a:p>
              <a:endParaRPr/>
            </a:p>
          </p:txBody>
        </p:sp>
        <p:sp>
          <p:nvSpPr>
            <p:cNvPr id="7" name="object 25">
              <a:extLst>
                <a:ext uri="{FF2B5EF4-FFF2-40B4-BE49-F238E27FC236}">
                  <a16:creationId xmlns:a16="http://schemas.microsoft.com/office/drawing/2014/main" id="{34668810-3EF7-7D52-6FAB-18B504FBBDA8}"/>
                </a:ext>
              </a:extLst>
            </p:cNvPr>
            <p:cNvSpPr/>
            <p:nvPr/>
          </p:nvSpPr>
          <p:spPr>
            <a:xfrm>
              <a:off x="2310371" y="6513575"/>
              <a:ext cx="99695" cy="50800"/>
            </a:xfrm>
            <a:custGeom>
              <a:avLst/>
              <a:gdLst/>
              <a:ahLst/>
              <a:cxnLst/>
              <a:rect l="l" t="t" r="r" b="b"/>
              <a:pathLst>
                <a:path w="99694" h="50800">
                  <a:moveTo>
                    <a:pt x="51828" y="42672"/>
                  </a:moveTo>
                  <a:lnTo>
                    <a:pt x="47244" y="42672"/>
                  </a:lnTo>
                  <a:lnTo>
                    <a:pt x="44856" y="36576"/>
                  </a:lnTo>
                  <a:lnTo>
                    <a:pt x="41859" y="28956"/>
                  </a:lnTo>
                  <a:lnTo>
                    <a:pt x="35280" y="12192"/>
                  </a:lnTo>
                  <a:lnTo>
                    <a:pt x="33528" y="7747"/>
                  </a:lnTo>
                  <a:lnTo>
                    <a:pt x="33528" y="28956"/>
                  </a:lnTo>
                  <a:lnTo>
                    <a:pt x="19812" y="28956"/>
                  </a:lnTo>
                  <a:lnTo>
                    <a:pt x="27432" y="12192"/>
                  </a:lnTo>
                  <a:lnTo>
                    <a:pt x="33528" y="28956"/>
                  </a:lnTo>
                  <a:lnTo>
                    <a:pt x="33528" y="7747"/>
                  </a:lnTo>
                  <a:lnTo>
                    <a:pt x="30480" y="0"/>
                  </a:lnTo>
                  <a:lnTo>
                    <a:pt x="9144" y="0"/>
                  </a:lnTo>
                  <a:lnTo>
                    <a:pt x="9144" y="7620"/>
                  </a:lnTo>
                  <a:lnTo>
                    <a:pt x="19812" y="7620"/>
                  </a:lnTo>
                  <a:lnTo>
                    <a:pt x="6096" y="42672"/>
                  </a:lnTo>
                  <a:lnTo>
                    <a:pt x="0" y="42672"/>
                  </a:lnTo>
                  <a:lnTo>
                    <a:pt x="0" y="50292"/>
                  </a:lnTo>
                  <a:lnTo>
                    <a:pt x="21336" y="50292"/>
                  </a:lnTo>
                  <a:lnTo>
                    <a:pt x="21336" y="42672"/>
                  </a:lnTo>
                  <a:lnTo>
                    <a:pt x="13716" y="42672"/>
                  </a:lnTo>
                  <a:lnTo>
                    <a:pt x="16764" y="36576"/>
                  </a:lnTo>
                  <a:lnTo>
                    <a:pt x="36576" y="36576"/>
                  </a:lnTo>
                  <a:lnTo>
                    <a:pt x="39624" y="42672"/>
                  </a:lnTo>
                  <a:lnTo>
                    <a:pt x="32004" y="42672"/>
                  </a:lnTo>
                  <a:lnTo>
                    <a:pt x="32004" y="50292"/>
                  </a:lnTo>
                  <a:lnTo>
                    <a:pt x="51828" y="50292"/>
                  </a:lnTo>
                  <a:lnTo>
                    <a:pt x="51828" y="42672"/>
                  </a:lnTo>
                  <a:close/>
                </a:path>
                <a:path w="99694" h="50800">
                  <a:moveTo>
                    <a:pt x="99072" y="0"/>
                  </a:moveTo>
                  <a:lnTo>
                    <a:pt x="56400" y="0"/>
                  </a:lnTo>
                  <a:lnTo>
                    <a:pt x="56400" y="18288"/>
                  </a:lnTo>
                  <a:lnTo>
                    <a:pt x="62496" y="18288"/>
                  </a:lnTo>
                  <a:lnTo>
                    <a:pt x="62496" y="7620"/>
                  </a:lnTo>
                  <a:lnTo>
                    <a:pt x="74688" y="7620"/>
                  </a:lnTo>
                  <a:lnTo>
                    <a:pt x="74688" y="42672"/>
                  </a:lnTo>
                  <a:lnTo>
                    <a:pt x="62496" y="42672"/>
                  </a:lnTo>
                  <a:lnTo>
                    <a:pt x="62496" y="50292"/>
                  </a:lnTo>
                  <a:lnTo>
                    <a:pt x="91452" y="50292"/>
                  </a:lnTo>
                  <a:lnTo>
                    <a:pt x="91452" y="42672"/>
                  </a:lnTo>
                  <a:lnTo>
                    <a:pt x="80784" y="42672"/>
                  </a:lnTo>
                  <a:lnTo>
                    <a:pt x="80784" y="7620"/>
                  </a:lnTo>
                  <a:lnTo>
                    <a:pt x="92976" y="7620"/>
                  </a:lnTo>
                  <a:lnTo>
                    <a:pt x="92976" y="18288"/>
                  </a:lnTo>
                  <a:lnTo>
                    <a:pt x="99072" y="18288"/>
                  </a:lnTo>
                  <a:lnTo>
                    <a:pt x="99072" y="0"/>
                  </a:lnTo>
                  <a:close/>
                </a:path>
              </a:pathLst>
            </a:custGeom>
            <a:solidFill>
              <a:srgbClr val="286EB6"/>
            </a:solidFill>
          </p:spPr>
          <p:txBody>
            <a:bodyPr wrap="square" lIns="0" tIns="0" rIns="0" bIns="0" rtlCol="0"/>
            <a:lstStyle/>
            <a:p>
              <a:endParaRPr/>
            </a:p>
          </p:txBody>
        </p:sp>
        <p:pic>
          <p:nvPicPr>
            <p:cNvPr id="8" name="object 26">
              <a:extLst>
                <a:ext uri="{FF2B5EF4-FFF2-40B4-BE49-F238E27FC236}">
                  <a16:creationId xmlns:a16="http://schemas.microsoft.com/office/drawing/2014/main" id="{ADF0D6F9-A422-B597-755E-8BA601009545}"/>
                </a:ext>
              </a:extLst>
            </p:cNvPr>
            <p:cNvPicPr/>
            <p:nvPr/>
          </p:nvPicPr>
          <p:blipFill>
            <a:blip r:embed="rId2" cstate="print"/>
            <a:stretch>
              <a:fillRect/>
            </a:stretch>
          </p:blipFill>
          <p:spPr>
            <a:xfrm>
              <a:off x="1865376" y="5346191"/>
              <a:ext cx="1620012" cy="1575815"/>
            </a:xfrm>
            <a:prstGeom prst="rect">
              <a:avLst/>
            </a:prstGeom>
          </p:spPr>
        </p:pic>
      </p:grpSp>
      <p:grpSp>
        <p:nvGrpSpPr>
          <p:cNvPr id="9" name="object 36">
            <a:extLst>
              <a:ext uri="{FF2B5EF4-FFF2-40B4-BE49-F238E27FC236}">
                <a16:creationId xmlns:a16="http://schemas.microsoft.com/office/drawing/2014/main" id="{0F0EF9D5-11B7-A04C-8B6A-0D3397C62643}"/>
              </a:ext>
            </a:extLst>
          </p:cNvPr>
          <p:cNvGrpSpPr/>
          <p:nvPr/>
        </p:nvGrpSpPr>
        <p:grpSpPr>
          <a:xfrm>
            <a:off x="4836017" y="1545464"/>
            <a:ext cx="3103398" cy="2446409"/>
            <a:chOff x="4292346" y="5118353"/>
            <a:chExt cx="1618615" cy="1788160"/>
          </a:xfrm>
        </p:grpSpPr>
        <p:pic>
          <p:nvPicPr>
            <p:cNvPr id="10" name="object 37">
              <a:extLst>
                <a:ext uri="{FF2B5EF4-FFF2-40B4-BE49-F238E27FC236}">
                  <a16:creationId xmlns:a16="http://schemas.microsoft.com/office/drawing/2014/main" id="{DD7757BF-BEB7-6A77-4258-29071E2B00A1}"/>
                </a:ext>
              </a:extLst>
            </p:cNvPr>
            <p:cNvPicPr/>
            <p:nvPr/>
          </p:nvPicPr>
          <p:blipFill>
            <a:blip r:embed="rId3" cstate="print"/>
            <a:stretch>
              <a:fillRect/>
            </a:stretch>
          </p:blipFill>
          <p:spPr>
            <a:xfrm>
              <a:off x="4874513" y="6732269"/>
              <a:ext cx="172212" cy="173736"/>
            </a:xfrm>
            <a:prstGeom prst="rect">
              <a:avLst/>
            </a:prstGeom>
          </p:spPr>
        </p:pic>
        <p:sp>
          <p:nvSpPr>
            <p:cNvPr id="11" name="object 38">
              <a:extLst>
                <a:ext uri="{FF2B5EF4-FFF2-40B4-BE49-F238E27FC236}">
                  <a16:creationId xmlns:a16="http://schemas.microsoft.com/office/drawing/2014/main" id="{49F5576A-8A31-06AA-6B75-BF46C01B1E39}"/>
                </a:ext>
              </a:extLst>
            </p:cNvPr>
            <p:cNvSpPr/>
            <p:nvPr/>
          </p:nvSpPr>
          <p:spPr>
            <a:xfrm>
              <a:off x="5070348" y="6819899"/>
              <a:ext cx="318770" cy="0"/>
            </a:xfrm>
            <a:custGeom>
              <a:avLst/>
              <a:gdLst/>
              <a:ahLst/>
              <a:cxnLst/>
              <a:rect l="l" t="t" r="r" b="b"/>
              <a:pathLst>
                <a:path w="318770">
                  <a:moveTo>
                    <a:pt x="318516" y="0"/>
                  </a:moveTo>
                  <a:lnTo>
                    <a:pt x="0" y="0"/>
                  </a:lnTo>
                </a:path>
              </a:pathLst>
            </a:custGeom>
            <a:ln w="7620">
              <a:solidFill>
                <a:srgbClr val="505050"/>
              </a:solidFill>
            </a:ln>
          </p:spPr>
          <p:txBody>
            <a:bodyPr wrap="square" lIns="0" tIns="0" rIns="0" bIns="0" rtlCol="0"/>
            <a:lstStyle/>
            <a:p>
              <a:endParaRPr/>
            </a:p>
          </p:txBody>
        </p:sp>
        <p:sp>
          <p:nvSpPr>
            <p:cNvPr id="12" name="object 39">
              <a:extLst>
                <a:ext uri="{FF2B5EF4-FFF2-40B4-BE49-F238E27FC236}">
                  <a16:creationId xmlns:a16="http://schemas.microsoft.com/office/drawing/2014/main" id="{34645F6B-4A2E-B4AC-5158-7426C62290B1}"/>
                </a:ext>
              </a:extLst>
            </p:cNvPr>
            <p:cNvSpPr/>
            <p:nvPr/>
          </p:nvSpPr>
          <p:spPr>
            <a:xfrm>
              <a:off x="5058155" y="6797039"/>
              <a:ext cx="45720" cy="45720"/>
            </a:xfrm>
            <a:custGeom>
              <a:avLst/>
              <a:gdLst/>
              <a:ahLst/>
              <a:cxnLst/>
              <a:rect l="l" t="t" r="r" b="b"/>
              <a:pathLst>
                <a:path w="45720" h="45720">
                  <a:moveTo>
                    <a:pt x="38100" y="45719"/>
                  </a:moveTo>
                  <a:lnTo>
                    <a:pt x="35052" y="44195"/>
                  </a:lnTo>
                  <a:lnTo>
                    <a:pt x="0" y="22859"/>
                  </a:lnTo>
                  <a:lnTo>
                    <a:pt x="35052" y="1523"/>
                  </a:lnTo>
                  <a:lnTo>
                    <a:pt x="38100" y="0"/>
                  </a:lnTo>
                  <a:lnTo>
                    <a:pt x="41148" y="0"/>
                  </a:lnTo>
                  <a:lnTo>
                    <a:pt x="42672" y="3047"/>
                  </a:lnTo>
                  <a:lnTo>
                    <a:pt x="45719" y="6095"/>
                  </a:lnTo>
                  <a:lnTo>
                    <a:pt x="44195" y="10667"/>
                  </a:lnTo>
                  <a:lnTo>
                    <a:pt x="41148" y="12191"/>
                  </a:lnTo>
                  <a:lnTo>
                    <a:pt x="24384" y="22859"/>
                  </a:lnTo>
                  <a:lnTo>
                    <a:pt x="41148" y="33527"/>
                  </a:lnTo>
                  <a:lnTo>
                    <a:pt x="44195" y="35051"/>
                  </a:lnTo>
                  <a:lnTo>
                    <a:pt x="45719" y="39623"/>
                  </a:lnTo>
                  <a:lnTo>
                    <a:pt x="42672" y="41147"/>
                  </a:lnTo>
                  <a:lnTo>
                    <a:pt x="41148" y="44195"/>
                  </a:lnTo>
                  <a:lnTo>
                    <a:pt x="38100" y="45719"/>
                  </a:lnTo>
                  <a:close/>
                </a:path>
              </a:pathLst>
            </a:custGeom>
            <a:solidFill>
              <a:srgbClr val="505050"/>
            </a:solidFill>
          </p:spPr>
          <p:txBody>
            <a:bodyPr wrap="square" lIns="0" tIns="0" rIns="0" bIns="0" rtlCol="0"/>
            <a:lstStyle/>
            <a:p>
              <a:endParaRPr/>
            </a:p>
          </p:txBody>
        </p:sp>
        <p:pic>
          <p:nvPicPr>
            <p:cNvPr id="13" name="object 40">
              <a:extLst>
                <a:ext uri="{FF2B5EF4-FFF2-40B4-BE49-F238E27FC236}">
                  <a16:creationId xmlns:a16="http://schemas.microsoft.com/office/drawing/2014/main" id="{A9E2E3C5-B540-1797-E980-060C17C40B7C}"/>
                </a:ext>
              </a:extLst>
            </p:cNvPr>
            <p:cNvPicPr/>
            <p:nvPr/>
          </p:nvPicPr>
          <p:blipFill>
            <a:blip r:embed="rId4" cstate="print"/>
            <a:stretch>
              <a:fillRect/>
            </a:stretch>
          </p:blipFill>
          <p:spPr>
            <a:xfrm>
              <a:off x="4292346" y="5118353"/>
              <a:ext cx="1618487" cy="1784603"/>
            </a:xfrm>
            <a:prstGeom prst="rect">
              <a:avLst/>
            </a:prstGeom>
          </p:spPr>
        </p:pic>
      </p:grpSp>
    </p:spTree>
    <p:extLst>
      <p:ext uri="{BB962C8B-B14F-4D97-AF65-F5344CB8AC3E}">
        <p14:creationId xmlns:p14="http://schemas.microsoft.com/office/powerpoint/2010/main" val="1725991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083138-EA66-587C-624B-C05AF67CA1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
        <p:nvSpPr>
          <p:cNvPr id="6" name="TextBox 5">
            <a:extLst>
              <a:ext uri="{FF2B5EF4-FFF2-40B4-BE49-F238E27FC236}">
                <a16:creationId xmlns:a16="http://schemas.microsoft.com/office/drawing/2014/main" id="{8A3F1286-741B-2D9E-E166-558C8E06B9E8}"/>
              </a:ext>
            </a:extLst>
          </p:cNvPr>
          <p:cNvSpPr txBox="1"/>
          <p:nvPr/>
        </p:nvSpPr>
        <p:spPr>
          <a:xfrm>
            <a:off x="520455" y="557487"/>
            <a:ext cx="7509523" cy="4216539"/>
          </a:xfrm>
          <a:prstGeom prst="rect">
            <a:avLst/>
          </a:prstGeom>
          <a:noFill/>
        </p:spPr>
        <p:txBody>
          <a:bodyPr wrap="square" rtlCol="0">
            <a:spAutoFit/>
          </a:bodyPr>
          <a:lstStyle/>
          <a:p>
            <a:r>
              <a:rPr lang="en-IN" sz="1600" i="1" u="sng" dirty="0">
                <a:solidFill>
                  <a:schemeClr val="bg2"/>
                </a:solidFill>
                <a:latin typeface="Chivo" panose="020B0604020202020204" charset="0"/>
                <a:ea typeface="Chivo" panose="020B0604020202020204" charset="0"/>
                <a:cs typeface="Chivo" panose="020B0604020202020204" charset="0"/>
              </a:rPr>
              <a:t>Read pairs </a:t>
            </a:r>
            <a:r>
              <a:rPr lang="en-IN" i="1" dirty="0">
                <a:solidFill>
                  <a:schemeClr val="accent5"/>
                </a:solidFill>
                <a:latin typeface="Chivo" panose="020B0604020202020204" charset="0"/>
                <a:ea typeface="Chivo" panose="020B0604020202020204" charset="0"/>
                <a:cs typeface="Chivo" panose="020B0604020202020204" charset="0"/>
              </a:rPr>
              <a:t>: Pairs of reads separated by a fixed distance d in the genome</a:t>
            </a:r>
          </a:p>
          <a:p>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bg2">
                  <a:lumMod val="40000"/>
                  <a:lumOff val="60000"/>
                </a:schemeClr>
              </a:buClr>
              <a:buSzPct val="15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It is an indirect way of increasing read length</a:t>
            </a:r>
          </a:p>
          <a:p>
            <a:pPr marL="285750" indent="-285750">
              <a:buClr>
                <a:schemeClr val="bg2">
                  <a:lumMod val="40000"/>
                  <a:lumOff val="60000"/>
                </a:schemeClr>
              </a:buClr>
              <a:buSzPct val="150000"/>
              <a:buFont typeface="Wingdings" panose="05000000000000000000" pitchFamily="2" charset="2"/>
              <a:buChar char="ü"/>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bg2">
                  <a:lumMod val="40000"/>
                  <a:lumOff val="60000"/>
                </a:schemeClr>
              </a:buClr>
              <a:buSzPct val="15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 It is a long gapped read of length k + d-k whose first and last k-mers are known but whose middle segment of length d is unknown</a:t>
            </a:r>
          </a:p>
          <a:p>
            <a:pPr marL="285750" indent="-285750">
              <a:buClr>
                <a:schemeClr val="bg2">
                  <a:lumMod val="40000"/>
                  <a:lumOff val="60000"/>
                </a:schemeClr>
              </a:buClr>
              <a:buSzPct val="150000"/>
              <a:buFont typeface="Wingdings" panose="05000000000000000000" pitchFamily="2" charset="2"/>
              <a:buChar char="ü"/>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bg2">
                  <a:lumMod val="40000"/>
                  <a:lumOff val="60000"/>
                </a:schemeClr>
              </a:buClr>
              <a:buSzPct val="150000"/>
              <a:buFont typeface="Wingdings" panose="05000000000000000000" pitchFamily="2" charset="2"/>
              <a:buChar char="ü"/>
            </a:pPr>
            <a:r>
              <a:rPr lang="en-IN" i="1" dirty="0">
                <a:solidFill>
                  <a:schemeClr val="accent5"/>
                </a:solidFill>
                <a:latin typeface="Chivo" panose="020B0604020202020204" charset="0"/>
                <a:ea typeface="Chivo" panose="020B0604020202020204" charset="0"/>
                <a:cs typeface="Chivo" panose="020B0604020202020204" charset="0"/>
              </a:rPr>
              <a:t>Read pairs contain more information than k-mers alone</a:t>
            </a: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sz="1200" i="1" dirty="0">
                <a:solidFill>
                  <a:schemeClr val="accent6">
                    <a:lumMod val="75000"/>
                  </a:schemeClr>
                </a:solidFill>
                <a:latin typeface="Chivo" panose="020B0604020202020204" charset="0"/>
                <a:ea typeface="Chivo" panose="020B0604020202020204" charset="0"/>
                <a:cs typeface="Chivo" panose="020B0604020202020204" charset="0"/>
              </a:rPr>
              <a:t>Read-pairs sampled from </a:t>
            </a:r>
            <a:r>
              <a:rPr lang="en-IN" b="1" i="1" dirty="0">
                <a:solidFill>
                  <a:schemeClr val="bg1">
                    <a:lumMod val="50000"/>
                  </a:schemeClr>
                </a:solidFill>
                <a:latin typeface="Chivo" panose="020B0604020202020204" charset="0"/>
                <a:ea typeface="Chivo" panose="020B0604020202020204" charset="0"/>
                <a:cs typeface="Chivo" panose="020B0604020202020204" charset="0"/>
              </a:rPr>
              <a:t>TAATGCCATGGGATGTT</a:t>
            </a:r>
            <a:r>
              <a:rPr lang="en-IN" sz="1200" i="1" dirty="0">
                <a:solidFill>
                  <a:schemeClr val="accent6">
                    <a:lumMod val="75000"/>
                  </a:schemeClr>
                </a:solidFill>
                <a:latin typeface="Chivo" panose="020B0604020202020204" charset="0"/>
                <a:ea typeface="Chivo" panose="020B0604020202020204" charset="0"/>
                <a:cs typeface="Chivo" panose="020B0604020202020204" charset="0"/>
              </a:rPr>
              <a:t>  and formed by reads of length 3   separated by a gap  of length 1</a:t>
            </a:r>
          </a:p>
          <a:p>
            <a:endParaRPr lang="en-IN" i="1" dirty="0">
              <a:solidFill>
                <a:schemeClr val="accent5"/>
              </a:solidFill>
              <a:latin typeface="Chivo" panose="020B0604020202020204" charset="0"/>
              <a:ea typeface="Chivo" panose="020B0604020202020204" charset="0"/>
              <a:cs typeface="Chivo" panose="020B0604020202020204" charset="0"/>
            </a:endParaRPr>
          </a:p>
        </p:txBody>
      </p:sp>
      <p:grpSp>
        <p:nvGrpSpPr>
          <p:cNvPr id="7" name="object 10">
            <a:extLst>
              <a:ext uri="{FF2B5EF4-FFF2-40B4-BE49-F238E27FC236}">
                <a16:creationId xmlns:a16="http://schemas.microsoft.com/office/drawing/2014/main" id="{5A625E19-6F27-45D0-3811-69A68DCDAC9F}"/>
              </a:ext>
            </a:extLst>
          </p:cNvPr>
          <p:cNvGrpSpPr/>
          <p:nvPr/>
        </p:nvGrpSpPr>
        <p:grpSpPr>
          <a:xfrm>
            <a:off x="2676765" y="2617950"/>
            <a:ext cx="3466457" cy="1155559"/>
            <a:chOff x="2522220" y="4594859"/>
            <a:chExt cx="2207260" cy="843280"/>
          </a:xfrm>
        </p:grpSpPr>
        <p:pic>
          <p:nvPicPr>
            <p:cNvPr id="8" name="object 11">
              <a:extLst>
                <a:ext uri="{FF2B5EF4-FFF2-40B4-BE49-F238E27FC236}">
                  <a16:creationId xmlns:a16="http://schemas.microsoft.com/office/drawing/2014/main" id="{37DCF28C-5102-9450-B36E-22FD8D7AEDCD}"/>
                </a:ext>
              </a:extLst>
            </p:cNvPr>
            <p:cNvPicPr/>
            <p:nvPr/>
          </p:nvPicPr>
          <p:blipFill>
            <a:blip r:embed="rId2" cstate="print"/>
            <a:stretch>
              <a:fillRect/>
            </a:stretch>
          </p:blipFill>
          <p:spPr>
            <a:xfrm>
              <a:off x="3848100" y="4675631"/>
              <a:ext cx="539496" cy="198120"/>
            </a:xfrm>
            <a:prstGeom prst="rect">
              <a:avLst/>
            </a:prstGeom>
          </p:spPr>
        </p:pic>
        <p:pic>
          <p:nvPicPr>
            <p:cNvPr id="9" name="object 12">
              <a:extLst>
                <a:ext uri="{FF2B5EF4-FFF2-40B4-BE49-F238E27FC236}">
                  <a16:creationId xmlns:a16="http://schemas.microsoft.com/office/drawing/2014/main" id="{40E67F3D-1E6E-F951-1387-8E0821972FA6}"/>
                </a:ext>
              </a:extLst>
            </p:cNvPr>
            <p:cNvPicPr/>
            <p:nvPr/>
          </p:nvPicPr>
          <p:blipFill>
            <a:blip r:embed="rId3" cstate="print"/>
            <a:stretch>
              <a:fillRect/>
            </a:stretch>
          </p:blipFill>
          <p:spPr>
            <a:xfrm>
              <a:off x="2522220" y="4594859"/>
              <a:ext cx="1580387" cy="842772"/>
            </a:xfrm>
            <a:prstGeom prst="rect">
              <a:avLst/>
            </a:prstGeom>
          </p:spPr>
        </p:pic>
        <p:pic>
          <p:nvPicPr>
            <p:cNvPr id="10" name="object 13">
              <a:extLst>
                <a:ext uri="{FF2B5EF4-FFF2-40B4-BE49-F238E27FC236}">
                  <a16:creationId xmlns:a16="http://schemas.microsoft.com/office/drawing/2014/main" id="{372CA567-C078-5462-3E1D-06F8E03711D0}"/>
                </a:ext>
              </a:extLst>
            </p:cNvPr>
            <p:cNvPicPr/>
            <p:nvPr/>
          </p:nvPicPr>
          <p:blipFill>
            <a:blip r:embed="rId4" cstate="print"/>
            <a:stretch>
              <a:fillRect/>
            </a:stretch>
          </p:blipFill>
          <p:spPr>
            <a:xfrm>
              <a:off x="4114800" y="4875275"/>
              <a:ext cx="614172" cy="417575"/>
            </a:xfrm>
            <a:prstGeom prst="rect">
              <a:avLst/>
            </a:prstGeom>
          </p:spPr>
        </p:pic>
        <p:sp>
          <p:nvSpPr>
            <p:cNvPr id="11" name="object 14">
              <a:extLst>
                <a:ext uri="{FF2B5EF4-FFF2-40B4-BE49-F238E27FC236}">
                  <a16:creationId xmlns:a16="http://schemas.microsoft.com/office/drawing/2014/main" id="{CCDAAF53-CBC5-C64E-711F-9033B72CD0EB}"/>
                </a:ext>
              </a:extLst>
            </p:cNvPr>
            <p:cNvSpPr/>
            <p:nvPr/>
          </p:nvSpPr>
          <p:spPr>
            <a:xfrm>
              <a:off x="4168127" y="5234939"/>
              <a:ext cx="157480" cy="91440"/>
            </a:xfrm>
            <a:custGeom>
              <a:avLst/>
              <a:gdLst/>
              <a:ahLst/>
              <a:cxnLst/>
              <a:rect l="l" t="t" r="r" b="b"/>
              <a:pathLst>
                <a:path w="157479" h="91439">
                  <a:moveTo>
                    <a:pt x="71628" y="36576"/>
                  </a:moveTo>
                  <a:lnTo>
                    <a:pt x="70104" y="33528"/>
                  </a:lnTo>
                  <a:lnTo>
                    <a:pt x="68859" y="22860"/>
                  </a:lnTo>
                  <a:lnTo>
                    <a:pt x="67056" y="7620"/>
                  </a:lnTo>
                  <a:lnTo>
                    <a:pt x="0" y="15240"/>
                  </a:lnTo>
                  <a:lnTo>
                    <a:pt x="3048" y="41148"/>
                  </a:lnTo>
                  <a:lnTo>
                    <a:pt x="3048" y="44196"/>
                  </a:lnTo>
                  <a:lnTo>
                    <a:pt x="4572" y="45720"/>
                  </a:lnTo>
                  <a:lnTo>
                    <a:pt x="4572" y="47244"/>
                  </a:lnTo>
                  <a:lnTo>
                    <a:pt x="6096" y="48768"/>
                  </a:lnTo>
                  <a:lnTo>
                    <a:pt x="12192" y="48768"/>
                  </a:lnTo>
                  <a:lnTo>
                    <a:pt x="15240" y="45720"/>
                  </a:lnTo>
                  <a:lnTo>
                    <a:pt x="15240" y="44196"/>
                  </a:lnTo>
                  <a:lnTo>
                    <a:pt x="16764" y="42672"/>
                  </a:lnTo>
                  <a:lnTo>
                    <a:pt x="15240" y="39624"/>
                  </a:lnTo>
                  <a:lnTo>
                    <a:pt x="13716" y="27432"/>
                  </a:lnTo>
                  <a:lnTo>
                    <a:pt x="28956" y="25908"/>
                  </a:lnTo>
                  <a:lnTo>
                    <a:pt x="33528" y="76200"/>
                  </a:lnTo>
                  <a:lnTo>
                    <a:pt x="25908" y="77724"/>
                  </a:lnTo>
                  <a:lnTo>
                    <a:pt x="22860" y="77724"/>
                  </a:lnTo>
                  <a:lnTo>
                    <a:pt x="19812" y="79248"/>
                  </a:lnTo>
                  <a:lnTo>
                    <a:pt x="18288" y="80772"/>
                  </a:lnTo>
                  <a:lnTo>
                    <a:pt x="18288" y="82296"/>
                  </a:lnTo>
                  <a:lnTo>
                    <a:pt x="16764" y="83820"/>
                  </a:lnTo>
                  <a:lnTo>
                    <a:pt x="16764" y="85344"/>
                  </a:lnTo>
                  <a:lnTo>
                    <a:pt x="18288" y="86868"/>
                  </a:lnTo>
                  <a:lnTo>
                    <a:pt x="18288" y="88392"/>
                  </a:lnTo>
                  <a:lnTo>
                    <a:pt x="21336" y="91440"/>
                  </a:lnTo>
                  <a:lnTo>
                    <a:pt x="27432" y="91440"/>
                  </a:lnTo>
                  <a:lnTo>
                    <a:pt x="57912" y="86868"/>
                  </a:lnTo>
                  <a:lnTo>
                    <a:pt x="62484" y="86868"/>
                  </a:lnTo>
                  <a:lnTo>
                    <a:pt x="65532" y="83820"/>
                  </a:lnTo>
                  <a:lnTo>
                    <a:pt x="65532" y="77724"/>
                  </a:lnTo>
                  <a:lnTo>
                    <a:pt x="64008" y="76200"/>
                  </a:lnTo>
                  <a:lnTo>
                    <a:pt x="62484" y="76200"/>
                  </a:lnTo>
                  <a:lnTo>
                    <a:pt x="60960" y="74676"/>
                  </a:lnTo>
                  <a:lnTo>
                    <a:pt x="47244" y="74676"/>
                  </a:lnTo>
                  <a:lnTo>
                    <a:pt x="41338" y="25908"/>
                  </a:lnTo>
                  <a:lnTo>
                    <a:pt x="41148" y="24384"/>
                  </a:lnTo>
                  <a:lnTo>
                    <a:pt x="56388" y="22860"/>
                  </a:lnTo>
                  <a:lnTo>
                    <a:pt x="57912" y="35052"/>
                  </a:lnTo>
                  <a:lnTo>
                    <a:pt x="57912" y="38100"/>
                  </a:lnTo>
                  <a:lnTo>
                    <a:pt x="59436" y="39624"/>
                  </a:lnTo>
                  <a:lnTo>
                    <a:pt x="59436" y="41148"/>
                  </a:lnTo>
                  <a:lnTo>
                    <a:pt x="60960" y="42672"/>
                  </a:lnTo>
                  <a:lnTo>
                    <a:pt x="67056" y="42672"/>
                  </a:lnTo>
                  <a:lnTo>
                    <a:pt x="70104" y="39624"/>
                  </a:lnTo>
                  <a:lnTo>
                    <a:pt x="71628" y="36576"/>
                  </a:lnTo>
                  <a:close/>
                </a:path>
                <a:path w="157479" h="91439">
                  <a:moveTo>
                    <a:pt x="156984" y="44196"/>
                  </a:moveTo>
                  <a:lnTo>
                    <a:pt x="152412" y="39624"/>
                  </a:lnTo>
                  <a:lnTo>
                    <a:pt x="147840" y="39624"/>
                  </a:lnTo>
                  <a:lnTo>
                    <a:pt x="123456" y="42672"/>
                  </a:lnTo>
                  <a:lnTo>
                    <a:pt x="120408" y="42672"/>
                  </a:lnTo>
                  <a:lnTo>
                    <a:pt x="115836" y="47244"/>
                  </a:lnTo>
                  <a:lnTo>
                    <a:pt x="115836" y="51816"/>
                  </a:lnTo>
                  <a:lnTo>
                    <a:pt x="120408" y="56388"/>
                  </a:lnTo>
                  <a:lnTo>
                    <a:pt x="124980" y="56388"/>
                  </a:lnTo>
                  <a:lnTo>
                    <a:pt x="138696" y="54864"/>
                  </a:lnTo>
                  <a:lnTo>
                    <a:pt x="140220" y="64008"/>
                  </a:lnTo>
                  <a:lnTo>
                    <a:pt x="135648" y="67056"/>
                  </a:lnTo>
                  <a:lnTo>
                    <a:pt x="129552" y="68580"/>
                  </a:lnTo>
                  <a:lnTo>
                    <a:pt x="123456" y="68580"/>
                  </a:lnTo>
                  <a:lnTo>
                    <a:pt x="114312" y="70104"/>
                  </a:lnTo>
                  <a:lnTo>
                    <a:pt x="108216" y="68580"/>
                  </a:lnTo>
                  <a:lnTo>
                    <a:pt x="99072" y="62484"/>
                  </a:lnTo>
                  <a:lnTo>
                    <a:pt x="96024" y="57912"/>
                  </a:lnTo>
                  <a:lnTo>
                    <a:pt x="96024" y="50292"/>
                  </a:lnTo>
                  <a:lnTo>
                    <a:pt x="94500" y="41148"/>
                  </a:lnTo>
                  <a:lnTo>
                    <a:pt x="94500" y="32004"/>
                  </a:lnTo>
                  <a:lnTo>
                    <a:pt x="96024" y="27432"/>
                  </a:lnTo>
                  <a:lnTo>
                    <a:pt x="99072" y="22860"/>
                  </a:lnTo>
                  <a:lnTo>
                    <a:pt x="100596" y="19812"/>
                  </a:lnTo>
                  <a:lnTo>
                    <a:pt x="103644" y="18288"/>
                  </a:lnTo>
                  <a:lnTo>
                    <a:pt x="106692" y="15240"/>
                  </a:lnTo>
                  <a:lnTo>
                    <a:pt x="111264" y="13716"/>
                  </a:lnTo>
                  <a:lnTo>
                    <a:pt x="126504" y="13716"/>
                  </a:lnTo>
                  <a:lnTo>
                    <a:pt x="129552" y="15240"/>
                  </a:lnTo>
                  <a:lnTo>
                    <a:pt x="131076" y="15240"/>
                  </a:lnTo>
                  <a:lnTo>
                    <a:pt x="132600" y="16764"/>
                  </a:lnTo>
                  <a:lnTo>
                    <a:pt x="134124" y="16764"/>
                  </a:lnTo>
                  <a:lnTo>
                    <a:pt x="134124" y="18288"/>
                  </a:lnTo>
                  <a:lnTo>
                    <a:pt x="135648" y="21336"/>
                  </a:lnTo>
                  <a:lnTo>
                    <a:pt x="135648" y="22860"/>
                  </a:lnTo>
                  <a:lnTo>
                    <a:pt x="137172" y="24384"/>
                  </a:lnTo>
                  <a:lnTo>
                    <a:pt x="138696" y="24384"/>
                  </a:lnTo>
                  <a:lnTo>
                    <a:pt x="138696" y="25908"/>
                  </a:lnTo>
                  <a:lnTo>
                    <a:pt x="144792" y="25908"/>
                  </a:lnTo>
                  <a:lnTo>
                    <a:pt x="146316" y="24384"/>
                  </a:lnTo>
                  <a:lnTo>
                    <a:pt x="146316" y="22860"/>
                  </a:lnTo>
                  <a:lnTo>
                    <a:pt x="147840" y="21336"/>
                  </a:lnTo>
                  <a:lnTo>
                    <a:pt x="147840" y="16764"/>
                  </a:lnTo>
                  <a:lnTo>
                    <a:pt x="146316" y="7620"/>
                  </a:lnTo>
                  <a:lnTo>
                    <a:pt x="146316" y="3048"/>
                  </a:lnTo>
                  <a:lnTo>
                    <a:pt x="143268" y="0"/>
                  </a:lnTo>
                  <a:lnTo>
                    <a:pt x="137172" y="0"/>
                  </a:lnTo>
                  <a:lnTo>
                    <a:pt x="134124" y="3048"/>
                  </a:lnTo>
                  <a:lnTo>
                    <a:pt x="131076" y="1524"/>
                  </a:lnTo>
                  <a:lnTo>
                    <a:pt x="128028" y="1524"/>
                  </a:lnTo>
                  <a:lnTo>
                    <a:pt x="124980" y="0"/>
                  </a:lnTo>
                  <a:lnTo>
                    <a:pt x="114312" y="0"/>
                  </a:lnTo>
                  <a:lnTo>
                    <a:pt x="82308" y="25908"/>
                  </a:lnTo>
                  <a:lnTo>
                    <a:pt x="80784" y="33528"/>
                  </a:lnTo>
                  <a:lnTo>
                    <a:pt x="80784" y="42672"/>
                  </a:lnTo>
                  <a:lnTo>
                    <a:pt x="102120" y="79248"/>
                  </a:lnTo>
                  <a:lnTo>
                    <a:pt x="112788" y="82296"/>
                  </a:lnTo>
                  <a:lnTo>
                    <a:pt x="126504" y="82296"/>
                  </a:lnTo>
                  <a:lnTo>
                    <a:pt x="131076" y="80772"/>
                  </a:lnTo>
                  <a:lnTo>
                    <a:pt x="135648" y="80772"/>
                  </a:lnTo>
                  <a:lnTo>
                    <a:pt x="138696" y="79248"/>
                  </a:lnTo>
                  <a:lnTo>
                    <a:pt x="143268" y="77724"/>
                  </a:lnTo>
                  <a:lnTo>
                    <a:pt x="147840" y="74676"/>
                  </a:lnTo>
                  <a:lnTo>
                    <a:pt x="153936" y="70104"/>
                  </a:lnTo>
                  <a:lnTo>
                    <a:pt x="152412" y="53340"/>
                  </a:lnTo>
                  <a:lnTo>
                    <a:pt x="153936" y="51816"/>
                  </a:lnTo>
                  <a:lnTo>
                    <a:pt x="155460" y="51816"/>
                  </a:lnTo>
                  <a:lnTo>
                    <a:pt x="155460" y="50292"/>
                  </a:lnTo>
                  <a:lnTo>
                    <a:pt x="156984" y="48768"/>
                  </a:lnTo>
                  <a:lnTo>
                    <a:pt x="156984" y="44196"/>
                  </a:lnTo>
                  <a:close/>
                </a:path>
              </a:pathLst>
            </a:custGeom>
            <a:solidFill>
              <a:srgbClr val="286EB6"/>
            </a:solidFill>
          </p:spPr>
          <p:txBody>
            <a:bodyPr wrap="square" lIns="0" tIns="0" rIns="0" bIns="0" rtlCol="0"/>
            <a:lstStyle/>
            <a:p>
              <a:endParaRPr/>
            </a:p>
          </p:txBody>
        </p:sp>
        <p:sp>
          <p:nvSpPr>
            <p:cNvPr id="12" name="object 15">
              <a:extLst>
                <a:ext uri="{FF2B5EF4-FFF2-40B4-BE49-F238E27FC236}">
                  <a16:creationId xmlns:a16="http://schemas.microsoft.com/office/drawing/2014/main" id="{97058158-F8C0-3913-922D-6090BE2FE98A}"/>
                </a:ext>
              </a:extLst>
            </p:cNvPr>
            <p:cNvSpPr/>
            <p:nvPr/>
          </p:nvSpPr>
          <p:spPr>
            <a:xfrm>
              <a:off x="4328159" y="5225795"/>
              <a:ext cx="76200" cy="83820"/>
            </a:xfrm>
            <a:custGeom>
              <a:avLst/>
              <a:gdLst/>
              <a:ahLst/>
              <a:cxnLst/>
              <a:rect l="l" t="t" r="r" b="b"/>
              <a:pathLst>
                <a:path w="76200" h="83820">
                  <a:moveTo>
                    <a:pt x="38099" y="83819"/>
                  </a:moveTo>
                  <a:lnTo>
                    <a:pt x="25907" y="80771"/>
                  </a:lnTo>
                  <a:lnTo>
                    <a:pt x="21335" y="80771"/>
                  </a:lnTo>
                  <a:lnTo>
                    <a:pt x="16763" y="79247"/>
                  </a:lnTo>
                  <a:lnTo>
                    <a:pt x="15239" y="76199"/>
                  </a:lnTo>
                  <a:lnTo>
                    <a:pt x="12191" y="74675"/>
                  </a:lnTo>
                  <a:lnTo>
                    <a:pt x="9143" y="71627"/>
                  </a:lnTo>
                  <a:lnTo>
                    <a:pt x="3047" y="62483"/>
                  </a:lnTo>
                  <a:lnTo>
                    <a:pt x="1523" y="57911"/>
                  </a:lnTo>
                  <a:lnTo>
                    <a:pt x="1523" y="51815"/>
                  </a:lnTo>
                  <a:lnTo>
                    <a:pt x="0" y="42671"/>
                  </a:lnTo>
                  <a:lnTo>
                    <a:pt x="0" y="33527"/>
                  </a:lnTo>
                  <a:lnTo>
                    <a:pt x="1523" y="25907"/>
                  </a:lnTo>
                  <a:lnTo>
                    <a:pt x="33527" y="1523"/>
                  </a:lnTo>
                  <a:lnTo>
                    <a:pt x="36575" y="1523"/>
                  </a:lnTo>
                  <a:lnTo>
                    <a:pt x="41147" y="0"/>
                  </a:lnTo>
                  <a:lnTo>
                    <a:pt x="44195" y="1523"/>
                  </a:lnTo>
                  <a:lnTo>
                    <a:pt x="50291" y="1523"/>
                  </a:lnTo>
                  <a:lnTo>
                    <a:pt x="53339" y="3047"/>
                  </a:lnTo>
                  <a:lnTo>
                    <a:pt x="56387" y="0"/>
                  </a:lnTo>
                  <a:lnTo>
                    <a:pt x="62483" y="0"/>
                  </a:lnTo>
                  <a:lnTo>
                    <a:pt x="62483" y="1523"/>
                  </a:lnTo>
                  <a:lnTo>
                    <a:pt x="65531" y="4571"/>
                  </a:lnTo>
                  <a:lnTo>
                    <a:pt x="65531" y="9143"/>
                  </a:lnTo>
                  <a:lnTo>
                    <a:pt x="67055" y="16763"/>
                  </a:lnTo>
                  <a:lnTo>
                    <a:pt x="67055" y="22859"/>
                  </a:lnTo>
                  <a:lnTo>
                    <a:pt x="64007" y="25907"/>
                  </a:lnTo>
                  <a:lnTo>
                    <a:pt x="56387" y="25907"/>
                  </a:lnTo>
                  <a:lnTo>
                    <a:pt x="56387" y="24383"/>
                  </a:lnTo>
                  <a:lnTo>
                    <a:pt x="54863" y="22859"/>
                  </a:lnTo>
                  <a:lnTo>
                    <a:pt x="54863" y="21335"/>
                  </a:lnTo>
                  <a:lnTo>
                    <a:pt x="53339" y="19811"/>
                  </a:lnTo>
                  <a:lnTo>
                    <a:pt x="53339" y="18287"/>
                  </a:lnTo>
                  <a:lnTo>
                    <a:pt x="51815" y="16763"/>
                  </a:lnTo>
                  <a:lnTo>
                    <a:pt x="50291" y="16763"/>
                  </a:lnTo>
                  <a:lnTo>
                    <a:pt x="48767" y="15239"/>
                  </a:lnTo>
                  <a:lnTo>
                    <a:pt x="45719" y="15239"/>
                  </a:lnTo>
                  <a:lnTo>
                    <a:pt x="42671" y="13715"/>
                  </a:lnTo>
                  <a:lnTo>
                    <a:pt x="35051" y="13715"/>
                  </a:lnTo>
                  <a:lnTo>
                    <a:pt x="13715" y="32003"/>
                  </a:lnTo>
                  <a:lnTo>
                    <a:pt x="13715" y="41147"/>
                  </a:lnTo>
                  <a:lnTo>
                    <a:pt x="15239" y="50291"/>
                  </a:lnTo>
                  <a:lnTo>
                    <a:pt x="15239" y="57911"/>
                  </a:lnTo>
                  <a:lnTo>
                    <a:pt x="18287" y="62483"/>
                  </a:lnTo>
                  <a:lnTo>
                    <a:pt x="27431" y="68579"/>
                  </a:lnTo>
                  <a:lnTo>
                    <a:pt x="33527" y="70103"/>
                  </a:lnTo>
                  <a:lnTo>
                    <a:pt x="42671" y="70103"/>
                  </a:lnTo>
                  <a:lnTo>
                    <a:pt x="48767" y="68579"/>
                  </a:lnTo>
                  <a:lnTo>
                    <a:pt x="53339" y="67055"/>
                  </a:lnTo>
                  <a:lnTo>
                    <a:pt x="57911" y="64007"/>
                  </a:lnTo>
                  <a:lnTo>
                    <a:pt x="57911" y="54863"/>
                  </a:lnTo>
                  <a:lnTo>
                    <a:pt x="44195" y="56387"/>
                  </a:lnTo>
                  <a:lnTo>
                    <a:pt x="38099" y="56387"/>
                  </a:lnTo>
                  <a:lnTo>
                    <a:pt x="35051" y="53339"/>
                  </a:lnTo>
                  <a:lnTo>
                    <a:pt x="35051" y="47243"/>
                  </a:lnTo>
                  <a:lnTo>
                    <a:pt x="36575" y="45719"/>
                  </a:lnTo>
                  <a:lnTo>
                    <a:pt x="36575" y="44195"/>
                  </a:lnTo>
                  <a:lnTo>
                    <a:pt x="39623" y="42671"/>
                  </a:lnTo>
                  <a:lnTo>
                    <a:pt x="42671" y="42671"/>
                  </a:lnTo>
                  <a:lnTo>
                    <a:pt x="65531" y="41147"/>
                  </a:lnTo>
                  <a:lnTo>
                    <a:pt x="68579" y="39623"/>
                  </a:lnTo>
                  <a:lnTo>
                    <a:pt x="71627" y="41147"/>
                  </a:lnTo>
                  <a:lnTo>
                    <a:pt x="73151" y="41147"/>
                  </a:lnTo>
                  <a:lnTo>
                    <a:pt x="74675" y="42671"/>
                  </a:lnTo>
                  <a:lnTo>
                    <a:pt x="74675" y="44195"/>
                  </a:lnTo>
                  <a:lnTo>
                    <a:pt x="76199" y="45719"/>
                  </a:lnTo>
                  <a:lnTo>
                    <a:pt x="76199" y="47243"/>
                  </a:lnTo>
                  <a:lnTo>
                    <a:pt x="74675" y="48767"/>
                  </a:lnTo>
                  <a:lnTo>
                    <a:pt x="74675" y="50291"/>
                  </a:lnTo>
                  <a:lnTo>
                    <a:pt x="73151" y="51815"/>
                  </a:lnTo>
                  <a:lnTo>
                    <a:pt x="70103" y="53339"/>
                  </a:lnTo>
                  <a:lnTo>
                    <a:pt x="73151" y="71627"/>
                  </a:lnTo>
                  <a:lnTo>
                    <a:pt x="67055" y="74675"/>
                  </a:lnTo>
                  <a:lnTo>
                    <a:pt x="62483" y="77723"/>
                  </a:lnTo>
                  <a:lnTo>
                    <a:pt x="53339" y="80771"/>
                  </a:lnTo>
                  <a:lnTo>
                    <a:pt x="50291" y="82295"/>
                  </a:lnTo>
                  <a:lnTo>
                    <a:pt x="44195" y="82295"/>
                  </a:lnTo>
                  <a:lnTo>
                    <a:pt x="38099" y="83819"/>
                  </a:lnTo>
                  <a:close/>
                </a:path>
              </a:pathLst>
            </a:custGeom>
            <a:solidFill>
              <a:srgbClr val="169C50"/>
            </a:solidFill>
          </p:spPr>
          <p:txBody>
            <a:bodyPr wrap="square" lIns="0" tIns="0" rIns="0" bIns="0" rtlCol="0"/>
            <a:lstStyle/>
            <a:p>
              <a:endParaRPr/>
            </a:p>
          </p:txBody>
        </p:sp>
      </p:grpSp>
    </p:spTree>
    <p:extLst>
      <p:ext uri="{BB962C8B-B14F-4D97-AF65-F5344CB8AC3E}">
        <p14:creationId xmlns:p14="http://schemas.microsoft.com/office/powerpoint/2010/main" val="2067011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93F32E-E332-639D-FA98-24D9234A875E}"/>
              </a:ext>
            </a:extLst>
          </p:cNvPr>
          <p:cNvSpPr>
            <a:spLocks noGrp="1"/>
          </p:cNvSpPr>
          <p:nvPr>
            <p:ph type="title"/>
          </p:nvPr>
        </p:nvSpPr>
        <p:spPr/>
        <p:txBody>
          <a:bodyPr/>
          <a:lstStyle/>
          <a:p>
            <a:r>
              <a:rPr lang="en-IN" sz="2400" b="1" dirty="0">
                <a:solidFill>
                  <a:schemeClr val="accent2"/>
                </a:solidFill>
              </a:rPr>
              <a:t>From composition to paired composition</a:t>
            </a:r>
          </a:p>
        </p:txBody>
      </p:sp>
      <p:sp>
        <p:nvSpPr>
          <p:cNvPr id="7" name="Slide Number Placeholder 6">
            <a:extLst>
              <a:ext uri="{FF2B5EF4-FFF2-40B4-BE49-F238E27FC236}">
                <a16:creationId xmlns:a16="http://schemas.microsoft.com/office/drawing/2014/main" id="{538D694D-4EEB-2ECD-8226-141D9E8009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
        <p:nvSpPr>
          <p:cNvPr id="9" name="TextBox 8">
            <a:extLst>
              <a:ext uri="{FF2B5EF4-FFF2-40B4-BE49-F238E27FC236}">
                <a16:creationId xmlns:a16="http://schemas.microsoft.com/office/drawing/2014/main" id="{BA5AFAE0-A9A3-AFBD-17BA-87BE16942DC4}"/>
              </a:ext>
            </a:extLst>
          </p:cNvPr>
          <p:cNvSpPr txBox="1"/>
          <p:nvPr/>
        </p:nvSpPr>
        <p:spPr>
          <a:xfrm>
            <a:off x="478127" y="1162584"/>
            <a:ext cx="8187745" cy="1631216"/>
          </a:xfrm>
          <a:prstGeom prst="rect">
            <a:avLst/>
          </a:prstGeom>
          <a:noFill/>
        </p:spPr>
        <p:txBody>
          <a:bodyPr wrap="square">
            <a:spAutoFit/>
          </a:bodyPr>
          <a:lstStyle/>
          <a:p>
            <a:r>
              <a:rPr lang="en-IN" i="1" dirty="0">
                <a:solidFill>
                  <a:schemeClr val="accent5"/>
                </a:solidFill>
                <a:latin typeface="Chivo" panose="020B0604020202020204" charset="0"/>
                <a:ea typeface="Chivo" panose="020B0604020202020204" charset="0"/>
                <a:cs typeface="Chivo" panose="020B0604020202020204" charset="0"/>
              </a:rPr>
              <a:t>Given a string, Text, a (k , d)-mer is a pair of k-mers in Text separated by distance d .We use the notation (Pattern 1| Pattern 2) to refer to a (k , d)-mer whose k-mers are Pattern 1; and Pattern 2. For example, </a:t>
            </a:r>
            <a:r>
              <a:rPr lang="en-IN" sz="1600" i="1" dirty="0">
                <a:solidFill>
                  <a:schemeClr val="bg2">
                    <a:lumMod val="60000"/>
                    <a:lumOff val="40000"/>
                  </a:schemeClr>
                </a:solidFill>
                <a:latin typeface="Chivo" panose="020B0604020202020204" charset="0"/>
                <a:ea typeface="Chivo" panose="020B0604020202020204" charset="0"/>
                <a:cs typeface="Chivo" panose="020B0604020202020204" charset="0"/>
              </a:rPr>
              <a:t>(ATG | GGG) is a (3,4)-mer in TAATGCCATGGGATGTT</a:t>
            </a:r>
            <a:r>
              <a:rPr lang="en-IN" i="1" dirty="0">
                <a:solidFill>
                  <a:schemeClr val="accent5"/>
                </a:solidFill>
                <a:latin typeface="Chivo" panose="020B0604020202020204" charset="0"/>
                <a:ea typeface="Chivo" panose="020B0604020202020204" charset="0"/>
                <a:cs typeface="Chivo" panose="020B0604020202020204" charset="0"/>
              </a:rPr>
              <a:t>. The(k , d)-mer composition of Text, denoted PAIREDCOMPOSITION, k , d(Text), is the collection of all (k , d)-mers in Text (including repeated (k ,d)-mers). For example, here is</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i="1" dirty="0">
                <a:solidFill>
                  <a:schemeClr val="accent5">
                    <a:lumMod val="85000"/>
                  </a:schemeClr>
                </a:solidFill>
                <a:latin typeface="Chivo" panose="020B0604020202020204" charset="0"/>
                <a:ea typeface="Chivo" panose="020B0604020202020204" charset="0"/>
                <a:cs typeface="Chivo" panose="020B0604020202020204" charset="0"/>
              </a:rPr>
              <a:t>PAIREDCOMPOSITION3 ,1 (TAATGCCATGGGATGTT)</a:t>
            </a:r>
          </a:p>
        </p:txBody>
      </p:sp>
      <p:pic>
        <p:nvPicPr>
          <p:cNvPr id="12" name="Picture 11">
            <a:extLst>
              <a:ext uri="{FF2B5EF4-FFF2-40B4-BE49-F238E27FC236}">
                <a16:creationId xmlns:a16="http://schemas.microsoft.com/office/drawing/2014/main" id="{F1801973-D6C6-3C13-6E22-330370FE67AC}"/>
              </a:ext>
            </a:extLst>
          </p:cNvPr>
          <p:cNvPicPr>
            <a:picLocks noChangeAspect="1"/>
          </p:cNvPicPr>
          <p:nvPr/>
        </p:nvPicPr>
        <p:blipFill>
          <a:blip r:embed="rId2"/>
          <a:stretch>
            <a:fillRect/>
          </a:stretch>
        </p:blipFill>
        <p:spPr>
          <a:xfrm>
            <a:off x="3117136" y="2841357"/>
            <a:ext cx="3067490" cy="2092418"/>
          </a:xfrm>
          <a:prstGeom prst="rect">
            <a:avLst/>
          </a:prstGeom>
        </p:spPr>
      </p:pic>
    </p:spTree>
    <p:extLst>
      <p:ext uri="{BB962C8B-B14F-4D97-AF65-F5344CB8AC3E}">
        <p14:creationId xmlns:p14="http://schemas.microsoft.com/office/powerpoint/2010/main" val="1480579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33"/>
          <p:cNvSpPr/>
          <p:nvPr/>
        </p:nvSpPr>
        <p:spPr>
          <a:xfrm>
            <a:off x="825072" y="3080786"/>
            <a:ext cx="807300" cy="807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3"/>
          <p:cNvSpPr/>
          <p:nvPr/>
        </p:nvSpPr>
        <p:spPr>
          <a:xfrm>
            <a:off x="4765322" y="1553964"/>
            <a:ext cx="807300" cy="807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3"/>
          <p:cNvSpPr/>
          <p:nvPr/>
        </p:nvSpPr>
        <p:spPr>
          <a:xfrm>
            <a:off x="4765322" y="3080786"/>
            <a:ext cx="807300" cy="807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3"/>
          <p:cNvSpPr/>
          <p:nvPr/>
        </p:nvSpPr>
        <p:spPr>
          <a:xfrm>
            <a:off x="825072" y="1553964"/>
            <a:ext cx="807300" cy="807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3"/>
          <p:cNvSpPr txBox="1">
            <a:spLocks noGrp="1"/>
          </p:cNvSpPr>
          <p:nvPr>
            <p:ph type="subTitle" idx="1"/>
          </p:nvPr>
        </p:nvSpPr>
        <p:spPr>
          <a:xfrm>
            <a:off x="1739500" y="1468163"/>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GENOME </a:t>
            </a:r>
            <a:endParaRPr dirty="0"/>
          </a:p>
        </p:txBody>
      </p:sp>
      <p:sp>
        <p:nvSpPr>
          <p:cNvPr id="1374" name="Google Shape;1374;p33"/>
          <p:cNvSpPr txBox="1">
            <a:spLocks noGrp="1"/>
          </p:cNvSpPr>
          <p:nvPr>
            <p:ph type="subTitle" idx="2"/>
          </p:nvPr>
        </p:nvSpPr>
        <p:spPr>
          <a:xfrm>
            <a:off x="1739500" y="1816807"/>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solidFill>
                  <a:schemeClr val="bg2">
                    <a:lumMod val="40000"/>
                    <a:lumOff val="60000"/>
                  </a:schemeClr>
                </a:solidFill>
              </a:rPr>
              <a:t>Complete set of DNA in an organism</a:t>
            </a:r>
            <a:endParaRPr i="1" dirty="0">
              <a:solidFill>
                <a:schemeClr val="bg2">
                  <a:lumMod val="40000"/>
                  <a:lumOff val="60000"/>
                </a:schemeClr>
              </a:solidFill>
            </a:endParaRPr>
          </a:p>
        </p:txBody>
      </p:sp>
      <p:sp>
        <p:nvSpPr>
          <p:cNvPr id="1375" name="Google Shape;1375;p33"/>
          <p:cNvSpPr txBox="1">
            <a:spLocks noGrp="1"/>
          </p:cNvSpPr>
          <p:nvPr>
            <p:ph type="title" idx="6"/>
          </p:nvPr>
        </p:nvSpPr>
        <p:spPr>
          <a:xfrm>
            <a:off x="4784972" y="1693908"/>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376" name="Google Shape;1376;p33"/>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PRE-REQUISITES</a:t>
            </a:r>
            <a:endParaRPr dirty="0"/>
          </a:p>
        </p:txBody>
      </p:sp>
      <p:sp>
        <p:nvSpPr>
          <p:cNvPr id="1377" name="Google Shape;1377;p33"/>
          <p:cNvSpPr txBox="1">
            <a:spLocks noGrp="1"/>
          </p:cNvSpPr>
          <p:nvPr>
            <p:ph type="title" idx="13"/>
          </p:nvPr>
        </p:nvSpPr>
        <p:spPr>
          <a:xfrm>
            <a:off x="4784972" y="3220741"/>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1378" name="Google Shape;1378;p33"/>
          <p:cNvSpPr txBox="1">
            <a:spLocks noGrp="1"/>
          </p:cNvSpPr>
          <p:nvPr>
            <p:ph type="title"/>
          </p:nvPr>
        </p:nvSpPr>
        <p:spPr>
          <a:xfrm>
            <a:off x="844722" y="1693908"/>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379" name="Google Shape;1379;p33"/>
          <p:cNvSpPr txBox="1">
            <a:spLocks noGrp="1"/>
          </p:cNvSpPr>
          <p:nvPr>
            <p:ph type="title" idx="3"/>
          </p:nvPr>
        </p:nvSpPr>
        <p:spPr>
          <a:xfrm>
            <a:off x="844722" y="3220730"/>
            <a:ext cx="7680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380" name="Google Shape;1380;p33"/>
          <p:cNvSpPr txBox="1">
            <a:spLocks noGrp="1"/>
          </p:cNvSpPr>
          <p:nvPr>
            <p:ph type="subTitle" idx="4"/>
          </p:nvPr>
        </p:nvSpPr>
        <p:spPr>
          <a:xfrm>
            <a:off x="1739500" y="2994982"/>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READS</a:t>
            </a:r>
            <a:endParaRPr dirty="0"/>
          </a:p>
        </p:txBody>
      </p:sp>
      <p:sp>
        <p:nvSpPr>
          <p:cNvPr id="1381" name="Google Shape;1381;p33"/>
          <p:cNvSpPr txBox="1">
            <a:spLocks noGrp="1"/>
          </p:cNvSpPr>
          <p:nvPr>
            <p:ph type="subTitle" idx="5"/>
          </p:nvPr>
        </p:nvSpPr>
        <p:spPr>
          <a:xfrm>
            <a:off x="1739500" y="3343626"/>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solidFill>
                  <a:schemeClr val="tx2">
                    <a:lumMod val="40000"/>
                    <a:lumOff val="60000"/>
                  </a:schemeClr>
                </a:solidFill>
              </a:rPr>
              <a:t>Shorter DNA fragments</a:t>
            </a:r>
            <a:endParaRPr i="1" dirty="0">
              <a:solidFill>
                <a:schemeClr val="tx2">
                  <a:lumMod val="40000"/>
                  <a:lumOff val="60000"/>
                </a:schemeClr>
              </a:solidFill>
            </a:endParaRPr>
          </a:p>
        </p:txBody>
      </p:sp>
      <p:sp>
        <p:nvSpPr>
          <p:cNvPr id="1382" name="Google Shape;1382;p33"/>
          <p:cNvSpPr txBox="1">
            <a:spLocks noGrp="1"/>
          </p:cNvSpPr>
          <p:nvPr>
            <p:ph type="subTitle" idx="7"/>
          </p:nvPr>
        </p:nvSpPr>
        <p:spPr>
          <a:xfrm>
            <a:off x="5679749" y="1468163"/>
            <a:ext cx="3464251"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GENOME SEQUENCING</a:t>
            </a:r>
            <a:endParaRPr sz="2000" dirty="0"/>
          </a:p>
        </p:txBody>
      </p:sp>
      <p:sp>
        <p:nvSpPr>
          <p:cNvPr id="1383" name="Google Shape;1383;p33"/>
          <p:cNvSpPr txBox="1">
            <a:spLocks noGrp="1"/>
          </p:cNvSpPr>
          <p:nvPr>
            <p:ph type="subTitle" idx="8"/>
          </p:nvPr>
        </p:nvSpPr>
        <p:spPr>
          <a:xfrm>
            <a:off x="5679750" y="1816805"/>
            <a:ext cx="27441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solidFill>
                  <a:schemeClr val="accent1">
                    <a:lumMod val="40000"/>
                    <a:lumOff val="60000"/>
                  </a:schemeClr>
                </a:solidFill>
              </a:rPr>
              <a:t>Determining the order of nucleotides in a genome</a:t>
            </a:r>
            <a:endParaRPr i="1" dirty="0">
              <a:solidFill>
                <a:schemeClr val="accent1">
                  <a:lumMod val="40000"/>
                  <a:lumOff val="60000"/>
                </a:schemeClr>
              </a:solidFill>
            </a:endParaRPr>
          </a:p>
        </p:txBody>
      </p:sp>
      <p:sp>
        <p:nvSpPr>
          <p:cNvPr id="1384" name="Google Shape;1384;p33"/>
          <p:cNvSpPr txBox="1">
            <a:spLocks noGrp="1"/>
          </p:cNvSpPr>
          <p:nvPr>
            <p:ph type="subTitle" idx="14"/>
          </p:nvPr>
        </p:nvSpPr>
        <p:spPr>
          <a:xfrm>
            <a:off x="5679750" y="2994989"/>
            <a:ext cx="2744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GENOME ASSEMBLY</a:t>
            </a:r>
            <a:endParaRPr sz="2000" dirty="0"/>
          </a:p>
        </p:txBody>
      </p:sp>
      <p:sp>
        <p:nvSpPr>
          <p:cNvPr id="1385" name="Google Shape;1385;p33"/>
          <p:cNvSpPr txBox="1">
            <a:spLocks noGrp="1"/>
          </p:cNvSpPr>
          <p:nvPr>
            <p:ph type="subTitle" idx="15"/>
          </p:nvPr>
        </p:nvSpPr>
        <p:spPr>
          <a:xfrm>
            <a:off x="5679749" y="3626985"/>
            <a:ext cx="3464251"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0" i="1" dirty="0">
                <a:solidFill>
                  <a:schemeClr val="accent2">
                    <a:lumMod val="40000"/>
                    <a:lumOff val="60000"/>
                  </a:schemeClr>
                </a:solidFill>
                <a:effectLst/>
                <a:latin typeface="Chivo" panose="020B0604020202020204" charset="0"/>
                <a:ea typeface="Chivo" panose="020B0604020202020204" charset="0"/>
                <a:cs typeface="Chivo" panose="020B0604020202020204" charset="0"/>
              </a:rPr>
              <a:t>process of putting a large number of short DNA sequences back together to recreate the original chromosomes from which the DNA originated</a:t>
            </a:r>
            <a:endParaRPr sz="1400" i="1" dirty="0">
              <a:solidFill>
                <a:schemeClr val="accent2">
                  <a:lumMod val="40000"/>
                  <a:lumOff val="60000"/>
                </a:schemeClr>
              </a:solidFill>
              <a:latin typeface="Chivo" panose="020B0604020202020204" charset="0"/>
              <a:ea typeface="Chivo" panose="020B0604020202020204" charset="0"/>
              <a:cs typeface="Chivo" panose="020B0604020202020204" charset="0"/>
            </a:endParaRPr>
          </a:p>
        </p:txBody>
      </p:sp>
      <p:sp>
        <p:nvSpPr>
          <p:cNvPr id="1386" name="Google Shape;1386;p33"/>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04FFC9-E315-7FD3-7879-CE96E55EA4C2}"/>
              </a:ext>
            </a:extLst>
          </p:cNvPr>
          <p:cNvSpPr>
            <a:spLocks noGrp="1"/>
          </p:cNvSpPr>
          <p:nvPr>
            <p:ph type="body" idx="1"/>
          </p:nvPr>
        </p:nvSpPr>
        <p:spPr>
          <a:xfrm>
            <a:off x="420399" y="337772"/>
            <a:ext cx="3797100" cy="3388500"/>
          </a:xfrm>
        </p:spPr>
        <p:txBody>
          <a:bodyPr/>
          <a:lstStyle/>
          <a:p>
            <a:r>
              <a:rPr lang="en-IN" dirty="0"/>
              <a:t>Since the order of (3,1)-mers in PAIREDCOMPOSITION(</a:t>
            </a:r>
            <a:r>
              <a:rPr lang="en-IN" i="1" dirty="0">
                <a:solidFill>
                  <a:schemeClr val="accent5">
                    <a:lumMod val="85000"/>
                  </a:schemeClr>
                </a:solidFill>
                <a:latin typeface="Chivo" panose="020B0604020202020204" charset="0"/>
                <a:ea typeface="Chivo" panose="020B0604020202020204" charset="0"/>
                <a:cs typeface="Chivo" panose="020B0604020202020204" charset="0"/>
              </a:rPr>
              <a:t>TAATGCCATGGGATGTT) is unknown , we list them according to the lexicographical order </a:t>
            </a:r>
          </a:p>
          <a:p>
            <a:endParaRPr lang="en-IN" i="1" dirty="0">
              <a:solidFill>
                <a:schemeClr val="accent5">
                  <a:lumMod val="85000"/>
                </a:schemeClr>
              </a:solidFill>
              <a:latin typeface="Chivo" panose="020B0604020202020204" charset="0"/>
              <a:ea typeface="Chivo" panose="020B0604020202020204" charset="0"/>
              <a:cs typeface="Chivo" panose="020B0604020202020204" charset="0"/>
            </a:endParaRPr>
          </a:p>
          <a:p>
            <a:r>
              <a:rPr lang="en-IN" i="1" dirty="0">
                <a:solidFill>
                  <a:schemeClr val="accent5">
                    <a:lumMod val="85000"/>
                  </a:schemeClr>
                </a:solidFill>
                <a:latin typeface="Chivo" panose="020B0604020202020204" charset="0"/>
                <a:ea typeface="Chivo" panose="020B0604020202020204" charset="0"/>
                <a:cs typeface="Chivo" panose="020B0604020202020204" charset="0"/>
              </a:rPr>
              <a:t>Note that there are repeated k-mers in its 3-mer composition but there are no repeated k-mers in its (3,1) –mer composition</a:t>
            </a:r>
            <a:endParaRPr lang="en-IN" dirty="0"/>
          </a:p>
        </p:txBody>
      </p:sp>
      <p:sp>
        <p:nvSpPr>
          <p:cNvPr id="4" name="Slide Number Placeholder 3">
            <a:extLst>
              <a:ext uri="{FF2B5EF4-FFF2-40B4-BE49-F238E27FC236}">
                <a16:creationId xmlns:a16="http://schemas.microsoft.com/office/drawing/2014/main" id="{B52FA502-0588-D518-A37B-BDC9295374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6" name="Picture 5">
            <a:extLst>
              <a:ext uri="{FF2B5EF4-FFF2-40B4-BE49-F238E27FC236}">
                <a16:creationId xmlns:a16="http://schemas.microsoft.com/office/drawing/2014/main" id="{5B40E517-8E52-2EE8-5028-4A9F281750C2}"/>
              </a:ext>
            </a:extLst>
          </p:cNvPr>
          <p:cNvPicPr>
            <a:picLocks noChangeAspect="1"/>
          </p:cNvPicPr>
          <p:nvPr/>
        </p:nvPicPr>
        <p:blipFill>
          <a:blip r:embed="rId2"/>
          <a:stretch>
            <a:fillRect/>
          </a:stretch>
        </p:blipFill>
        <p:spPr>
          <a:xfrm>
            <a:off x="4166315" y="1343824"/>
            <a:ext cx="3886400" cy="844383"/>
          </a:xfrm>
          <a:prstGeom prst="rect">
            <a:avLst/>
          </a:prstGeom>
        </p:spPr>
      </p:pic>
      <p:sp>
        <p:nvSpPr>
          <p:cNvPr id="8" name="TextBox 7">
            <a:extLst>
              <a:ext uri="{FF2B5EF4-FFF2-40B4-BE49-F238E27FC236}">
                <a16:creationId xmlns:a16="http://schemas.microsoft.com/office/drawing/2014/main" id="{1B4F443D-F754-981F-A1A1-A80DD6C1B06B}"/>
              </a:ext>
            </a:extLst>
          </p:cNvPr>
          <p:cNvSpPr txBox="1"/>
          <p:nvPr/>
        </p:nvSpPr>
        <p:spPr>
          <a:xfrm>
            <a:off x="3939419" y="2508396"/>
            <a:ext cx="5124181" cy="1877437"/>
          </a:xfrm>
          <a:prstGeom prst="rect">
            <a:avLst/>
          </a:prstGeom>
          <a:solidFill>
            <a:schemeClr val="accent6">
              <a:lumMod val="75000"/>
            </a:schemeClr>
          </a:solidFill>
        </p:spPr>
        <p:txBody>
          <a:bodyPr wrap="square">
            <a:spAutoFit/>
          </a:bodyPr>
          <a:lstStyle/>
          <a:p>
            <a:r>
              <a:rPr lang="en-IN" i="1" u="sng" dirty="0">
                <a:solidFill>
                  <a:schemeClr val="accent4"/>
                </a:solidFill>
                <a:latin typeface="Chivo" panose="020B0604020202020204" charset="0"/>
                <a:ea typeface="Chivo" panose="020B0604020202020204" charset="0"/>
                <a:cs typeface="Chivo" panose="020B0604020202020204" charset="0"/>
              </a:rPr>
              <a:t>String Reconstruction from Read-Pairs Problem:</a:t>
            </a:r>
          </a:p>
          <a:p>
            <a:endParaRPr lang="en-IN" i="1" dirty="0">
              <a:solidFill>
                <a:schemeClr val="accent4"/>
              </a:solidFill>
              <a:latin typeface="Chivo" panose="020B0604020202020204" charset="0"/>
              <a:ea typeface="Chivo" panose="020B0604020202020204" charset="0"/>
              <a:cs typeface="Chivo" panose="020B0604020202020204" charset="0"/>
            </a:endParaRPr>
          </a:p>
          <a:p>
            <a:r>
              <a:rPr lang="en-IN" i="1" dirty="0">
                <a:solidFill>
                  <a:schemeClr val="accent4"/>
                </a:solidFill>
                <a:latin typeface="Chivo" panose="020B0604020202020204" charset="0"/>
                <a:ea typeface="Chivo" panose="020B0604020202020204" charset="0"/>
                <a:cs typeface="Chivo" panose="020B0604020202020204" charset="0"/>
              </a:rPr>
              <a:t> Reconstruct a string from its paired composition </a:t>
            </a:r>
          </a:p>
          <a:p>
            <a:endParaRPr lang="en-IN" i="1" dirty="0">
              <a:solidFill>
                <a:schemeClr val="accent4"/>
              </a:solidFill>
              <a:latin typeface="Chivo" panose="020B0604020202020204" charset="0"/>
              <a:ea typeface="Chivo" panose="020B0604020202020204" charset="0"/>
              <a:cs typeface="Chivo" panose="020B0604020202020204" charset="0"/>
            </a:endParaRPr>
          </a:p>
          <a:p>
            <a:r>
              <a:rPr lang="en-IN" sz="1600" b="1" i="1" u="sng" dirty="0">
                <a:solidFill>
                  <a:schemeClr val="accent4"/>
                </a:solidFill>
                <a:latin typeface="Chivo" panose="020B0604020202020204" charset="0"/>
                <a:ea typeface="Chivo" panose="020B0604020202020204" charset="0"/>
                <a:cs typeface="Chivo" panose="020B0604020202020204" charset="0"/>
              </a:rPr>
              <a:t>Input</a:t>
            </a:r>
            <a:r>
              <a:rPr lang="en-IN" i="1" dirty="0">
                <a:solidFill>
                  <a:schemeClr val="accent4"/>
                </a:solidFill>
                <a:latin typeface="Chivo" panose="020B0604020202020204" charset="0"/>
                <a:ea typeface="Chivo" panose="020B0604020202020204" charset="0"/>
                <a:cs typeface="Chivo" panose="020B0604020202020204" charset="0"/>
              </a:rPr>
              <a:t> : A collection of paired k-mers PairedReads and an integer d</a:t>
            </a:r>
          </a:p>
          <a:p>
            <a:r>
              <a:rPr lang="en-IN" sz="1600" b="1" i="1" u="sng" dirty="0">
                <a:solidFill>
                  <a:schemeClr val="accent4"/>
                </a:solidFill>
                <a:latin typeface="Chivo" panose="020B0604020202020204" charset="0"/>
                <a:ea typeface="Chivo" panose="020B0604020202020204" charset="0"/>
                <a:cs typeface="Chivo" panose="020B0604020202020204" charset="0"/>
              </a:rPr>
              <a:t>Output</a:t>
            </a:r>
            <a:r>
              <a:rPr lang="en-IN" i="1" dirty="0">
                <a:solidFill>
                  <a:schemeClr val="accent4"/>
                </a:solidFill>
                <a:latin typeface="Chivo" panose="020B0604020202020204" charset="0"/>
                <a:ea typeface="Chivo" panose="020B0604020202020204" charset="0"/>
                <a:cs typeface="Chivo" panose="020B0604020202020204" charset="0"/>
              </a:rPr>
              <a:t>: A string Text with (k , d)-mer composition equal to PairedReads (if such a string exists).</a:t>
            </a:r>
          </a:p>
        </p:txBody>
      </p:sp>
    </p:spTree>
    <p:extLst>
      <p:ext uri="{BB962C8B-B14F-4D97-AF65-F5344CB8AC3E}">
        <p14:creationId xmlns:p14="http://schemas.microsoft.com/office/powerpoint/2010/main" val="433380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60A6-A705-1E2F-4E5B-39E83C7335EE}"/>
              </a:ext>
            </a:extLst>
          </p:cNvPr>
          <p:cNvSpPr>
            <a:spLocks noGrp="1"/>
          </p:cNvSpPr>
          <p:nvPr>
            <p:ph type="title"/>
          </p:nvPr>
        </p:nvSpPr>
        <p:spPr>
          <a:xfrm>
            <a:off x="353869" y="387600"/>
            <a:ext cx="8070131" cy="592200"/>
          </a:xfrm>
        </p:spPr>
        <p:txBody>
          <a:bodyPr/>
          <a:lstStyle/>
          <a:p>
            <a:r>
              <a:rPr lang="en-IN" b="1" dirty="0">
                <a:solidFill>
                  <a:schemeClr val="accent1"/>
                </a:solidFill>
              </a:rPr>
              <a:t>Paired de bruijn graphs</a:t>
            </a:r>
          </a:p>
        </p:txBody>
      </p:sp>
      <p:sp>
        <p:nvSpPr>
          <p:cNvPr id="3" name="Slide Number Placeholder 2">
            <a:extLst>
              <a:ext uri="{FF2B5EF4-FFF2-40B4-BE49-F238E27FC236}">
                <a16:creationId xmlns:a16="http://schemas.microsoft.com/office/drawing/2014/main" id="{B6D7010D-9DBE-21CC-D742-2C2CD554F9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2B67B2DA-7502-80A7-8731-4BB1CF8A999A}"/>
              </a:ext>
            </a:extLst>
          </p:cNvPr>
          <p:cNvSpPr txBox="1"/>
          <p:nvPr/>
        </p:nvSpPr>
        <p:spPr>
          <a:xfrm>
            <a:off x="353869" y="1478815"/>
            <a:ext cx="8709731" cy="2923877"/>
          </a:xfrm>
          <a:prstGeom prst="rect">
            <a:avLst/>
          </a:prstGeom>
          <a:noFill/>
        </p:spPr>
        <p:txBody>
          <a:bodyPr wrap="square">
            <a:spAutoFit/>
          </a:bodyPr>
          <a:lstStyle/>
          <a:p>
            <a:r>
              <a:rPr lang="en-IN" i="1" dirty="0">
                <a:solidFill>
                  <a:schemeClr val="accent5"/>
                </a:solidFill>
                <a:latin typeface="Chivo" panose="020B0604020202020204" charset="0"/>
                <a:ea typeface="Chivo" panose="020B0604020202020204" charset="0"/>
                <a:cs typeface="Chivo" panose="020B0604020202020204" charset="0"/>
              </a:rPr>
              <a:t>Given a (k , d)-mer (a1….ak| b1…bk), we define its prefix and suffix as the following,(k—1,d+ 1)-mers :</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i="1" dirty="0">
                <a:solidFill>
                  <a:schemeClr val="accent2">
                    <a:lumMod val="40000"/>
                    <a:lumOff val="60000"/>
                  </a:schemeClr>
                </a:solidFill>
                <a:latin typeface="Chivo" panose="020B0604020202020204" charset="0"/>
                <a:ea typeface="Chivo" panose="020B0604020202020204" charset="0"/>
                <a:cs typeface="Chivo" panose="020B0604020202020204" charset="0"/>
              </a:rPr>
              <a:t>PREFIX((a1….ak| b1…bk )) = (a1….ak-1| b1…bk-1)</a:t>
            </a:r>
          </a:p>
          <a:p>
            <a:r>
              <a:rPr lang="en-IN" i="1" dirty="0">
                <a:solidFill>
                  <a:schemeClr val="accent2">
                    <a:lumMod val="40000"/>
                    <a:lumOff val="60000"/>
                  </a:schemeClr>
                </a:solidFill>
                <a:latin typeface="Chivo" panose="020B0604020202020204" charset="0"/>
                <a:ea typeface="Chivo" panose="020B0604020202020204" charset="0"/>
                <a:cs typeface="Chivo" panose="020B0604020202020204" charset="0"/>
              </a:rPr>
              <a:t>SUFFIX(((a1….ak| b1…bk)) = (a2….ak| b2…bk)</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i="1" dirty="0">
                <a:solidFill>
                  <a:schemeClr val="accent5"/>
                </a:solidFill>
                <a:latin typeface="Chivo" panose="020B0604020202020204" charset="0"/>
                <a:ea typeface="Chivo" panose="020B0604020202020204" charset="0"/>
                <a:cs typeface="Chivo" panose="020B0604020202020204" charset="0"/>
              </a:rPr>
              <a:t>For example, </a:t>
            </a:r>
            <a:r>
              <a:rPr lang="en-IN" i="1" dirty="0">
                <a:solidFill>
                  <a:schemeClr val="accent2">
                    <a:lumMod val="40000"/>
                    <a:lumOff val="60000"/>
                  </a:schemeClr>
                </a:solidFill>
                <a:latin typeface="Chivo" panose="020B0604020202020204" charset="0"/>
                <a:ea typeface="Chivo" panose="020B0604020202020204" charset="0"/>
                <a:cs typeface="Chivo" panose="020B0604020202020204" charset="0"/>
              </a:rPr>
              <a:t>PREFIX((GAC | TCA)) = (GA| TC) and SUFFIX ((GAC | TCA)) = (AC | CA).</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i="1" dirty="0">
                <a:solidFill>
                  <a:schemeClr val="accent5"/>
                </a:solidFill>
                <a:latin typeface="Chivo" panose="020B0604020202020204" charset="0"/>
                <a:ea typeface="Chivo" panose="020B0604020202020204" charset="0"/>
                <a:cs typeface="Chivo" panose="020B0604020202020204" charset="0"/>
              </a:rPr>
              <a:t>Note that for consecutive (k,d)-mers appearing in Text, the suffix of the first (k,d)-mer is equal to the prefix of the second (k,d)-mer. </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i="1" dirty="0">
                <a:solidFill>
                  <a:schemeClr val="accent5"/>
                </a:solidFill>
                <a:latin typeface="Chivo" panose="020B0604020202020204" charset="0"/>
                <a:ea typeface="Chivo" panose="020B0604020202020204" charset="0"/>
                <a:cs typeface="Chivo" panose="020B0604020202020204" charset="0"/>
              </a:rPr>
              <a:t>For example, for the consecutive(k,d)-mers (TAA | GCC) and (AAT | CCA) in</a:t>
            </a:r>
          </a:p>
          <a:p>
            <a:endParaRPr lang="en-IN" i="1" dirty="0">
              <a:solidFill>
                <a:schemeClr val="accent5"/>
              </a:solidFill>
              <a:latin typeface="Chivo" panose="020B0604020202020204" charset="0"/>
              <a:ea typeface="Chivo" panose="020B0604020202020204" charset="0"/>
              <a:cs typeface="Chivo" panose="020B0604020202020204" charset="0"/>
            </a:endParaRPr>
          </a:p>
          <a:p>
            <a:r>
              <a:rPr lang="en-IN" sz="1600" i="1" dirty="0">
                <a:solidFill>
                  <a:schemeClr val="tx2">
                    <a:lumMod val="40000"/>
                    <a:lumOff val="60000"/>
                  </a:schemeClr>
                </a:solidFill>
                <a:latin typeface="Chivo" panose="020B0604020202020204" charset="0"/>
                <a:ea typeface="Chivo" panose="020B0604020202020204" charset="0"/>
                <a:cs typeface="Chivo" panose="020B0604020202020204" charset="0"/>
              </a:rPr>
              <a:t> TAATGCCATGGGATGTT,SUFFIX((TAA|GCC)) = PREFIX((AAT | CCA) ) = (AA|CC)</a:t>
            </a:r>
          </a:p>
        </p:txBody>
      </p:sp>
    </p:spTree>
    <p:extLst>
      <p:ext uri="{BB962C8B-B14F-4D97-AF65-F5344CB8AC3E}">
        <p14:creationId xmlns:p14="http://schemas.microsoft.com/office/powerpoint/2010/main" val="429133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4F2A52-160A-63D1-5A8E-CE9EC3B1E9DB}"/>
              </a:ext>
            </a:extLst>
          </p:cNvPr>
          <p:cNvSpPr>
            <a:spLocks noGrp="1"/>
          </p:cNvSpPr>
          <p:nvPr>
            <p:ph type="subTitle" idx="2"/>
          </p:nvPr>
        </p:nvSpPr>
        <p:spPr>
          <a:xfrm>
            <a:off x="667629" y="618186"/>
            <a:ext cx="7104770" cy="669701"/>
          </a:xfrm>
        </p:spPr>
        <p:txBody>
          <a:bodyPr/>
          <a:lstStyle/>
          <a:p>
            <a:r>
              <a:rPr lang="en-IN" i="1" dirty="0"/>
              <a:t>We label edges in this path by(k,d) –mers and label the starting and ending nodes of an edge by its prefix and  suffix respectively</a:t>
            </a:r>
          </a:p>
        </p:txBody>
      </p:sp>
      <p:sp>
        <p:nvSpPr>
          <p:cNvPr id="7" name="Slide Number Placeholder 6">
            <a:extLst>
              <a:ext uri="{FF2B5EF4-FFF2-40B4-BE49-F238E27FC236}">
                <a16:creationId xmlns:a16="http://schemas.microsoft.com/office/drawing/2014/main" id="{10E1066F-174D-77B3-578F-EDA8F5063F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8" name="object 3">
            <a:extLst>
              <a:ext uri="{FF2B5EF4-FFF2-40B4-BE49-F238E27FC236}">
                <a16:creationId xmlns:a16="http://schemas.microsoft.com/office/drawing/2014/main" id="{9F1FF07C-F360-868F-0942-B8EFC6C73D19}"/>
              </a:ext>
            </a:extLst>
          </p:cNvPr>
          <p:cNvPicPr/>
          <p:nvPr/>
        </p:nvPicPr>
        <p:blipFill>
          <a:blip r:embed="rId2" cstate="print"/>
          <a:stretch>
            <a:fillRect/>
          </a:stretch>
        </p:blipFill>
        <p:spPr>
          <a:xfrm>
            <a:off x="1504519" y="1800530"/>
            <a:ext cx="6029622" cy="498349"/>
          </a:xfrm>
          <a:prstGeom prst="rect">
            <a:avLst/>
          </a:prstGeom>
        </p:spPr>
      </p:pic>
      <p:sp>
        <p:nvSpPr>
          <p:cNvPr id="10" name="TextBox 9">
            <a:extLst>
              <a:ext uri="{FF2B5EF4-FFF2-40B4-BE49-F238E27FC236}">
                <a16:creationId xmlns:a16="http://schemas.microsoft.com/office/drawing/2014/main" id="{BC563912-C5E1-7A80-67DE-53BB108EAABA}"/>
              </a:ext>
            </a:extLst>
          </p:cNvPr>
          <p:cNvSpPr txBox="1"/>
          <p:nvPr/>
        </p:nvSpPr>
        <p:spPr>
          <a:xfrm>
            <a:off x="1292018" y="2844622"/>
            <a:ext cx="7214478" cy="738664"/>
          </a:xfrm>
          <a:prstGeom prst="rect">
            <a:avLst/>
          </a:prstGeom>
          <a:noFill/>
        </p:spPr>
        <p:txBody>
          <a:bodyPr wrap="square">
            <a:spAutoFit/>
          </a:bodyPr>
          <a:lstStyle/>
          <a:p>
            <a:r>
              <a:rPr lang="en-IN" dirty="0">
                <a:solidFill>
                  <a:schemeClr val="accent6">
                    <a:lumMod val="75000"/>
                  </a:schemeClr>
                </a:solidFill>
              </a:rPr>
              <a:t>‘</a:t>
            </a:r>
            <a:r>
              <a:rPr lang="en-IN" i="1" dirty="0">
                <a:solidFill>
                  <a:schemeClr val="accent6">
                    <a:lumMod val="75000"/>
                  </a:schemeClr>
                </a:solidFill>
                <a:latin typeface="Chivo" panose="020B0604020202020204" charset="0"/>
                <a:ea typeface="Chivo" panose="020B0604020202020204" charset="0"/>
                <a:cs typeface="Chivo" panose="020B0604020202020204" charset="0"/>
              </a:rPr>
              <a:t>The paired de Bruijn graph, denoted DEBRUIJN k,d( Text), is formed by gluing identically labelled nodes in PATHGRAPH k,d(Text). Note that the paired de Bruijn graph is less tangled than the de Bruijn graph constructed from individual reads.</a:t>
            </a:r>
          </a:p>
        </p:txBody>
      </p:sp>
    </p:spTree>
    <p:extLst>
      <p:ext uri="{BB962C8B-B14F-4D97-AF65-F5344CB8AC3E}">
        <p14:creationId xmlns:p14="http://schemas.microsoft.com/office/powerpoint/2010/main" val="2959561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BEEBF3-82DE-104F-FCAA-70C0AF5926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5" name="object 11">
            <a:extLst>
              <a:ext uri="{FF2B5EF4-FFF2-40B4-BE49-F238E27FC236}">
                <a16:creationId xmlns:a16="http://schemas.microsoft.com/office/drawing/2014/main" id="{9CBCD4EB-FAC0-C454-0F43-3C96052631A0}"/>
              </a:ext>
            </a:extLst>
          </p:cNvPr>
          <p:cNvPicPr/>
          <p:nvPr/>
        </p:nvPicPr>
        <p:blipFill>
          <a:blip r:embed="rId2" cstate="print"/>
          <a:stretch>
            <a:fillRect/>
          </a:stretch>
        </p:blipFill>
        <p:spPr>
          <a:xfrm>
            <a:off x="417949" y="505197"/>
            <a:ext cx="4682083" cy="589507"/>
          </a:xfrm>
          <a:prstGeom prst="rect">
            <a:avLst/>
          </a:prstGeom>
        </p:spPr>
      </p:pic>
      <p:pic>
        <p:nvPicPr>
          <p:cNvPr id="6" name="object 12">
            <a:extLst>
              <a:ext uri="{FF2B5EF4-FFF2-40B4-BE49-F238E27FC236}">
                <a16:creationId xmlns:a16="http://schemas.microsoft.com/office/drawing/2014/main" id="{20C52B95-D8BC-0BDB-6954-356630C0CA83}"/>
              </a:ext>
            </a:extLst>
          </p:cNvPr>
          <p:cNvPicPr/>
          <p:nvPr/>
        </p:nvPicPr>
        <p:blipFill>
          <a:blip r:embed="rId3" cstate="print"/>
          <a:stretch>
            <a:fillRect/>
          </a:stretch>
        </p:blipFill>
        <p:spPr>
          <a:xfrm>
            <a:off x="5100032" y="1094704"/>
            <a:ext cx="3518668" cy="1764406"/>
          </a:xfrm>
          <a:prstGeom prst="rect">
            <a:avLst/>
          </a:prstGeom>
        </p:spPr>
      </p:pic>
      <p:pic>
        <p:nvPicPr>
          <p:cNvPr id="7" name="object 13">
            <a:extLst>
              <a:ext uri="{FF2B5EF4-FFF2-40B4-BE49-F238E27FC236}">
                <a16:creationId xmlns:a16="http://schemas.microsoft.com/office/drawing/2014/main" id="{4B44B6E3-AC87-9B0D-EBE3-75838E1A3973}"/>
              </a:ext>
            </a:extLst>
          </p:cNvPr>
          <p:cNvPicPr/>
          <p:nvPr/>
        </p:nvPicPr>
        <p:blipFill>
          <a:blip r:embed="rId4" cstate="print"/>
          <a:stretch>
            <a:fillRect/>
          </a:stretch>
        </p:blipFill>
        <p:spPr>
          <a:xfrm>
            <a:off x="862885" y="1580751"/>
            <a:ext cx="3604719" cy="1085175"/>
          </a:xfrm>
          <a:prstGeom prst="rect">
            <a:avLst/>
          </a:prstGeom>
        </p:spPr>
      </p:pic>
      <p:sp>
        <p:nvSpPr>
          <p:cNvPr id="9" name="TextBox 8">
            <a:extLst>
              <a:ext uri="{FF2B5EF4-FFF2-40B4-BE49-F238E27FC236}">
                <a16:creationId xmlns:a16="http://schemas.microsoft.com/office/drawing/2014/main" id="{57DAE41A-7C43-7A98-FCAF-0B5AD755E8EA}"/>
              </a:ext>
            </a:extLst>
          </p:cNvPr>
          <p:cNvSpPr txBox="1"/>
          <p:nvPr/>
        </p:nvSpPr>
        <p:spPr>
          <a:xfrm>
            <a:off x="617140" y="3525576"/>
            <a:ext cx="8001560" cy="1046440"/>
          </a:xfrm>
          <a:prstGeom prst="rect">
            <a:avLst/>
          </a:prstGeom>
          <a:solidFill>
            <a:schemeClr val="accent6">
              <a:lumMod val="75000"/>
            </a:schemeClr>
          </a:solidFill>
        </p:spPr>
        <p:txBody>
          <a:bodyPr wrap="square">
            <a:spAutoFit/>
          </a:bodyPr>
          <a:lstStyle/>
          <a:p>
            <a:r>
              <a:rPr lang="en-IN" sz="1200" i="1" dirty="0">
                <a:solidFill>
                  <a:schemeClr val="accent4"/>
                </a:solidFill>
                <a:latin typeface="Chivo" panose="020B0604020202020204" charset="0"/>
                <a:ea typeface="Chivo" panose="020B0604020202020204" charset="0"/>
                <a:cs typeface="Chivo" panose="020B0604020202020204" charset="0"/>
              </a:rPr>
              <a:t>PATHGRAPH 3,1(TAATGCCATGGGATGTT) is formed by eleven edges and twelve nodes. Only two of these nodes have the same label, (TG | AT).(Middle) Bringing the two identically labelled nodes closer to each other in preparation for gluing.(Bottom) The paired de Bruijn graph DEBRUIJN3,1 (TAATGCCATGGGATGTT) is obtained from PAIHGRAPH 3,1(TAATGCCATGGGATGTT) by gluing the nodes sharing the label (TG | AT). This paired de Bruijn graph has a unique Eulerian path, which spells out TAATGCCATGGGATGTT</a:t>
            </a:r>
            <a:r>
              <a:rPr lang="en-IN" i="1" dirty="0">
                <a:solidFill>
                  <a:schemeClr val="accent4"/>
                </a:solidFill>
                <a:latin typeface="Chivo" panose="020B0604020202020204" charset="0"/>
                <a:ea typeface="Chivo" panose="020B0604020202020204" charset="0"/>
                <a:cs typeface="Chivo" panose="020B0604020202020204" charset="0"/>
              </a:rPr>
              <a:t>.</a:t>
            </a:r>
          </a:p>
        </p:txBody>
      </p:sp>
    </p:spTree>
    <p:extLst>
      <p:ext uri="{BB962C8B-B14F-4D97-AF65-F5344CB8AC3E}">
        <p14:creationId xmlns:p14="http://schemas.microsoft.com/office/powerpoint/2010/main" val="1910221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629F433B-4F28-E26C-3E88-BE62E8B8E109}"/>
              </a:ext>
            </a:extLst>
          </p:cNvPr>
          <p:cNvGrpSpPr/>
          <p:nvPr/>
        </p:nvGrpSpPr>
        <p:grpSpPr>
          <a:xfrm>
            <a:off x="1014329" y="1583800"/>
            <a:ext cx="3847001" cy="1848420"/>
            <a:chOff x="2033587" y="2234183"/>
            <a:chExt cx="3278504" cy="1238250"/>
          </a:xfrm>
        </p:grpSpPr>
        <p:pic>
          <p:nvPicPr>
            <p:cNvPr id="4" name="object 4">
              <a:extLst>
                <a:ext uri="{FF2B5EF4-FFF2-40B4-BE49-F238E27FC236}">
                  <a16:creationId xmlns:a16="http://schemas.microsoft.com/office/drawing/2014/main" id="{651638A4-368F-17BA-F868-A1ACD6E0ED68}"/>
                </a:ext>
              </a:extLst>
            </p:cNvPr>
            <p:cNvPicPr/>
            <p:nvPr/>
          </p:nvPicPr>
          <p:blipFill>
            <a:blip r:embed="rId2" cstate="print"/>
            <a:stretch>
              <a:fillRect/>
            </a:stretch>
          </p:blipFill>
          <p:spPr>
            <a:xfrm>
              <a:off x="4793741" y="2470403"/>
              <a:ext cx="518159" cy="334517"/>
            </a:xfrm>
            <a:prstGeom prst="rect">
              <a:avLst/>
            </a:prstGeom>
          </p:spPr>
        </p:pic>
        <p:pic>
          <p:nvPicPr>
            <p:cNvPr id="5" name="object 5">
              <a:extLst>
                <a:ext uri="{FF2B5EF4-FFF2-40B4-BE49-F238E27FC236}">
                  <a16:creationId xmlns:a16="http://schemas.microsoft.com/office/drawing/2014/main" id="{D463E80D-6510-6799-595A-F32F36C3234C}"/>
                </a:ext>
              </a:extLst>
            </p:cNvPr>
            <p:cNvPicPr/>
            <p:nvPr/>
          </p:nvPicPr>
          <p:blipFill>
            <a:blip r:embed="rId3" cstate="print"/>
            <a:stretch>
              <a:fillRect/>
            </a:stretch>
          </p:blipFill>
          <p:spPr>
            <a:xfrm>
              <a:off x="2033587" y="2234183"/>
              <a:ext cx="3042094" cy="1237678"/>
            </a:xfrm>
            <a:prstGeom prst="rect">
              <a:avLst/>
            </a:prstGeom>
          </p:spPr>
        </p:pic>
      </p:grpSp>
      <p:sp>
        <p:nvSpPr>
          <p:cNvPr id="7" name="TextBox 6">
            <a:extLst>
              <a:ext uri="{FF2B5EF4-FFF2-40B4-BE49-F238E27FC236}">
                <a16:creationId xmlns:a16="http://schemas.microsoft.com/office/drawing/2014/main" id="{86B588CC-2611-56B1-19FE-1F63FC7E351B}"/>
              </a:ext>
            </a:extLst>
          </p:cNvPr>
          <p:cNvSpPr txBox="1"/>
          <p:nvPr/>
        </p:nvSpPr>
        <p:spPr>
          <a:xfrm>
            <a:off x="4974348" y="1303756"/>
            <a:ext cx="3358282" cy="2677656"/>
          </a:xfrm>
          <a:prstGeom prst="rect">
            <a:avLst/>
          </a:prstGeom>
          <a:noFill/>
        </p:spPr>
        <p:txBody>
          <a:bodyPr wrap="square">
            <a:spAutoFit/>
          </a:bodyPr>
          <a:lstStyle/>
          <a:p>
            <a:r>
              <a:rPr lang="en-IN" b="1" i="1" dirty="0">
                <a:latin typeface="Chivo" panose="020B0604020202020204" charset="0"/>
                <a:ea typeface="Chivo" panose="020B0604020202020204" charset="0"/>
                <a:cs typeface="Chivo" panose="020B0604020202020204" charset="0"/>
              </a:rPr>
              <a:t>The graph COMPOSITIONGRAPH 3,1(TAATGCCATGGGATGTT) is a collection of isolated edges. Each edge is labelled by a (3,1)-mer_ in TAATGCCATGGGATGTT; the starting node of an edge is labelled by the prefix of the edge’s (3, 1)-mer, and the ending node of an edge is labelled by the suffix of this(3, 1)-mer. Gluing identically labelled nodes yields the paired de Bruijn graph shown</a:t>
            </a:r>
          </a:p>
        </p:txBody>
      </p:sp>
    </p:spTree>
    <p:extLst>
      <p:ext uri="{BB962C8B-B14F-4D97-AF65-F5344CB8AC3E}">
        <p14:creationId xmlns:p14="http://schemas.microsoft.com/office/powerpoint/2010/main" val="1052717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300-4AEF-AE84-F126-0288BC2B05BF}"/>
              </a:ext>
            </a:extLst>
          </p:cNvPr>
          <p:cNvSpPr>
            <a:spLocks noGrp="1"/>
          </p:cNvSpPr>
          <p:nvPr>
            <p:ph type="title"/>
          </p:nvPr>
        </p:nvSpPr>
        <p:spPr>
          <a:xfrm>
            <a:off x="4767026" y="1377900"/>
            <a:ext cx="3286942" cy="2387700"/>
          </a:xfrm>
        </p:spPr>
        <p:txBody>
          <a:bodyPr/>
          <a:lstStyle/>
          <a:p>
            <a:r>
              <a:rPr lang="en-IN" sz="2000" b="1" i="1" dirty="0"/>
              <a:t>A paired de bruijn graph constructed from (2,1) mers</a:t>
            </a:r>
          </a:p>
        </p:txBody>
      </p:sp>
      <p:pic>
        <p:nvPicPr>
          <p:cNvPr id="4" name="Picture 3">
            <a:extLst>
              <a:ext uri="{FF2B5EF4-FFF2-40B4-BE49-F238E27FC236}">
                <a16:creationId xmlns:a16="http://schemas.microsoft.com/office/drawing/2014/main" id="{550C0721-823F-A119-5D4B-F50E47D39E2C}"/>
              </a:ext>
            </a:extLst>
          </p:cNvPr>
          <p:cNvPicPr>
            <a:picLocks noChangeAspect="1"/>
          </p:cNvPicPr>
          <p:nvPr/>
        </p:nvPicPr>
        <p:blipFill>
          <a:blip r:embed="rId2"/>
          <a:stretch>
            <a:fillRect/>
          </a:stretch>
        </p:blipFill>
        <p:spPr>
          <a:xfrm>
            <a:off x="1568713" y="1525217"/>
            <a:ext cx="3286943" cy="2306248"/>
          </a:xfrm>
          <a:prstGeom prst="rect">
            <a:avLst/>
          </a:prstGeom>
        </p:spPr>
      </p:pic>
    </p:spTree>
    <p:extLst>
      <p:ext uri="{BB962C8B-B14F-4D97-AF65-F5344CB8AC3E}">
        <p14:creationId xmlns:p14="http://schemas.microsoft.com/office/powerpoint/2010/main" val="362134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30C5-97D8-4B35-41EC-17A72F4F6007}"/>
              </a:ext>
            </a:extLst>
          </p:cNvPr>
          <p:cNvSpPr>
            <a:spLocks noGrp="1"/>
          </p:cNvSpPr>
          <p:nvPr>
            <p:ph type="title"/>
          </p:nvPr>
        </p:nvSpPr>
        <p:spPr/>
        <p:txBody>
          <a:bodyPr/>
          <a:lstStyle/>
          <a:p>
            <a:r>
              <a:rPr lang="en-IN" b="1" dirty="0"/>
              <a:t>Assembling Error prone reads</a:t>
            </a:r>
          </a:p>
        </p:txBody>
      </p:sp>
      <p:sp>
        <p:nvSpPr>
          <p:cNvPr id="3" name="Slide Number Placeholder 2">
            <a:extLst>
              <a:ext uri="{FF2B5EF4-FFF2-40B4-BE49-F238E27FC236}">
                <a16:creationId xmlns:a16="http://schemas.microsoft.com/office/drawing/2014/main" id="{91F64DDF-EEAE-5736-7E0A-0A3E0886FF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sp>
        <p:nvSpPr>
          <p:cNvPr id="4" name="TextBox 3">
            <a:extLst>
              <a:ext uri="{FF2B5EF4-FFF2-40B4-BE49-F238E27FC236}">
                <a16:creationId xmlns:a16="http://schemas.microsoft.com/office/drawing/2014/main" id="{D2900E9F-3BF3-6C4F-B2DD-1BE2A159252D}"/>
              </a:ext>
            </a:extLst>
          </p:cNvPr>
          <p:cNvSpPr txBox="1"/>
          <p:nvPr/>
        </p:nvSpPr>
        <p:spPr>
          <a:xfrm>
            <a:off x="720000" y="1284588"/>
            <a:ext cx="7514822" cy="3323987"/>
          </a:xfrm>
          <a:prstGeom prst="rect">
            <a:avLst/>
          </a:prstGeom>
          <a:noFill/>
        </p:spPr>
        <p:txBody>
          <a:bodyPr wrap="square" rtlCol="0">
            <a:spAutoFit/>
          </a:bodyPr>
          <a:lstStyle/>
          <a:p>
            <a:pPr marL="285750" indent="-285750">
              <a:buClr>
                <a:schemeClr val="accent3"/>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Error-prone reads represent yet another barrier for real –sequencing data</a:t>
            </a: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Adding single erroneous read CGTA</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GGACA (with a single error that misleads T as C) to the set of reads results in erroneous 5 mers CGTA</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,GTA</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G,TA</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GG,A</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GGA, and </a:t>
            </a:r>
            <a:r>
              <a:rPr lang="en-IN" i="1" dirty="0">
                <a:solidFill>
                  <a:schemeClr val="bg2"/>
                </a:solidFill>
                <a:latin typeface="Chivo" panose="020B0604020202020204" charset="0"/>
                <a:ea typeface="Chivo" panose="020B0604020202020204" charset="0"/>
                <a:cs typeface="Chivo" panose="020B0604020202020204" charset="0"/>
              </a:rPr>
              <a:t>C</a:t>
            </a:r>
            <a:r>
              <a:rPr lang="en-IN" i="1" dirty="0">
                <a:solidFill>
                  <a:schemeClr val="accent5"/>
                </a:solidFill>
                <a:latin typeface="Chivo" panose="020B0604020202020204" charset="0"/>
                <a:ea typeface="Chivo" panose="020B0604020202020204" charset="0"/>
                <a:cs typeface="Chivo" panose="020B0604020202020204" charset="0"/>
              </a:rPr>
              <a:t>GGAC after read breaking</a:t>
            </a: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endParaRPr lang="en-IN" i="1" dirty="0">
              <a:solidFill>
                <a:schemeClr val="accent5"/>
              </a:solidFill>
              <a:latin typeface="Chivo" panose="020B0604020202020204" charset="0"/>
              <a:ea typeface="Chivo" panose="020B0604020202020204" charset="0"/>
              <a:cs typeface="Chivo" panose="020B0604020202020204" charset="0"/>
            </a:endParaRPr>
          </a:p>
          <a:p>
            <a:pPr marL="285750" indent="-285750">
              <a:buClr>
                <a:schemeClr val="accent3"/>
              </a:buClr>
              <a:buSzPct val="150000"/>
              <a:buFont typeface="Arial" panose="020B0604020202020204" pitchFamily="34" charset="0"/>
              <a:buChar char="•"/>
            </a:pPr>
            <a:r>
              <a:rPr lang="en-IN" i="1" dirty="0">
                <a:solidFill>
                  <a:schemeClr val="accent5"/>
                </a:solidFill>
                <a:latin typeface="Chivo" panose="020B0604020202020204" charset="0"/>
                <a:ea typeface="Chivo" panose="020B0604020202020204" charset="0"/>
                <a:cs typeface="Chivo" panose="020B0604020202020204" charset="0"/>
              </a:rPr>
              <a:t>This structure is called </a:t>
            </a:r>
            <a:r>
              <a:rPr lang="en-IN" sz="1600" i="1" dirty="0">
                <a:solidFill>
                  <a:schemeClr val="accent3"/>
                </a:solidFill>
                <a:latin typeface="Chivo" panose="020B0604020202020204" charset="0"/>
                <a:ea typeface="Chivo" panose="020B0604020202020204" charset="0"/>
                <a:cs typeface="Chivo" panose="020B0604020202020204" charset="0"/>
              </a:rPr>
              <a:t>bubble </a:t>
            </a:r>
            <a:r>
              <a:rPr lang="en-IN" i="1" dirty="0">
                <a:solidFill>
                  <a:schemeClr val="accent5"/>
                </a:solidFill>
                <a:latin typeface="Chivo" panose="020B0604020202020204" charset="0"/>
                <a:ea typeface="Chivo" panose="020B0604020202020204" charset="0"/>
                <a:cs typeface="Chivo" panose="020B0604020202020204" charset="0"/>
              </a:rPr>
              <a:t>, which we define as two short disjoint paths connecting the same pair of nodes in the de Bruijn graph</a:t>
            </a:r>
          </a:p>
        </p:txBody>
      </p:sp>
      <p:pic>
        <p:nvPicPr>
          <p:cNvPr id="10" name="Picture 9">
            <a:extLst>
              <a:ext uri="{FF2B5EF4-FFF2-40B4-BE49-F238E27FC236}">
                <a16:creationId xmlns:a16="http://schemas.microsoft.com/office/drawing/2014/main" id="{5E1F7630-67F3-F3B4-9312-01C553507FED}"/>
              </a:ext>
            </a:extLst>
          </p:cNvPr>
          <p:cNvPicPr>
            <a:picLocks noChangeAspect="1"/>
          </p:cNvPicPr>
          <p:nvPr/>
        </p:nvPicPr>
        <p:blipFill>
          <a:blip r:embed="rId2"/>
          <a:stretch>
            <a:fillRect/>
          </a:stretch>
        </p:blipFill>
        <p:spPr>
          <a:xfrm>
            <a:off x="1030057" y="2728233"/>
            <a:ext cx="6388428" cy="1193861"/>
          </a:xfrm>
          <a:prstGeom prst="rect">
            <a:avLst/>
          </a:prstGeom>
        </p:spPr>
      </p:pic>
    </p:spTree>
    <p:extLst>
      <p:ext uri="{BB962C8B-B14F-4D97-AF65-F5344CB8AC3E}">
        <p14:creationId xmlns:p14="http://schemas.microsoft.com/office/powerpoint/2010/main" val="2729748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C244-1755-EA79-2D68-3CC70F1C0EEA}"/>
              </a:ext>
            </a:extLst>
          </p:cNvPr>
          <p:cNvSpPr>
            <a:spLocks noGrp="1"/>
          </p:cNvSpPr>
          <p:nvPr>
            <p:ph type="title"/>
          </p:nvPr>
        </p:nvSpPr>
        <p:spPr/>
        <p:txBody>
          <a:bodyPr/>
          <a:lstStyle/>
          <a:p>
            <a:r>
              <a:rPr lang="en-US" sz="1600" b="1" i="1" dirty="0">
                <a:latin typeface="Chivo" panose="020B0604020202020204" charset="0"/>
                <a:ea typeface="Chivo" panose="020B0604020202020204" charset="0"/>
                <a:cs typeface="Chivo" panose="020B0604020202020204" charset="0"/>
              </a:rPr>
              <a:t>An illustration of a de Bruijn graph with many bubbles. Bubble removal should leave only the colored paths remaining </a:t>
            </a:r>
            <a:endParaRPr lang="en-IN" sz="1600" b="1" i="1" dirty="0">
              <a:latin typeface="Chivo" panose="020B0604020202020204" charset="0"/>
              <a:ea typeface="Chivo" panose="020B0604020202020204" charset="0"/>
              <a:cs typeface="Chivo" panose="020B0604020202020204" charset="0"/>
            </a:endParaRPr>
          </a:p>
        </p:txBody>
      </p:sp>
      <p:pic>
        <p:nvPicPr>
          <p:cNvPr id="3" name="object 17">
            <a:extLst>
              <a:ext uri="{FF2B5EF4-FFF2-40B4-BE49-F238E27FC236}">
                <a16:creationId xmlns:a16="http://schemas.microsoft.com/office/drawing/2014/main" id="{5E8F2FE9-A7AB-2338-A013-C9A1A94B245E}"/>
              </a:ext>
            </a:extLst>
          </p:cNvPr>
          <p:cNvPicPr/>
          <p:nvPr/>
        </p:nvPicPr>
        <p:blipFill>
          <a:blip r:embed="rId2" cstate="print"/>
          <a:stretch>
            <a:fillRect/>
          </a:stretch>
        </p:blipFill>
        <p:spPr>
          <a:xfrm>
            <a:off x="1139456" y="1377900"/>
            <a:ext cx="3529135" cy="2595011"/>
          </a:xfrm>
          <a:prstGeom prst="rect">
            <a:avLst/>
          </a:prstGeom>
        </p:spPr>
      </p:pic>
    </p:spTree>
    <p:extLst>
      <p:ext uri="{BB962C8B-B14F-4D97-AF65-F5344CB8AC3E}">
        <p14:creationId xmlns:p14="http://schemas.microsoft.com/office/powerpoint/2010/main" val="3102957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A4EC-3F43-1EE4-0229-D383C58F8467}"/>
              </a:ext>
            </a:extLst>
          </p:cNvPr>
          <p:cNvSpPr>
            <a:spLocks noGrp="1"/>
          </p:cNvSpPr>
          <p:nvPr>
            <p:ph type="title"/>
          </p:nvPr>
        </p:nvSpPr>
        <p:spPr>
          <a:ln w="28575">
            <a:solidFill>
              <a:schemeClr val="tx2"/>
            </a:solidFill>
          </a:ln>
        </p:spPr>
        <p:txBody>
          <a:bodyPr/>
          <a:lstStyle/>
          <a:p>
            <a:r>
              <a:rPr lang="en-IN" sz="7200" b="1" dirty="0"/>
              <a:t>Implementation</a:t>
            </a:r>
          </a:p>
        </p:txBody>
      </p:sp>
      <p:sp>
        <p:nvSpPr>
          <p:cNvPr id="3" name="Slide Number Placeholder 2">
            <a:extLst>
              <a:ext uri="{FF2B5EF4-FFF2-40B4-BE49-F238E27FC236}">
                <a16:creationId xmlns:a16="http://schemas.microsoft.com/office/drawing/2014/main" id="{5B2D91F9-701C-EF91-B43D-EF3C57044B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023214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E87C6-2698-C381-238E-9A983506DC0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5" name="Picture 4">
            <a:extLst>
              <a:ext uri="{FF2B5EF4-FFF2-40B4-BE49-F238E27FC236}">
                <a16:creationId xmlns:a16="http://schemas.microsoft.com/office/drawing/2014/main" id="{0830514D-E168-2FEF-9225-53406FE527CB}"/>
              </a:ext>
            </a:extLst>
          </p:cNvPr>
          <p:cNvPicPr>
            <a:picLocks noChangeAspect="1"/>
          </p:cNvPicPr>
          <p:nvPr/>
        </p:nvPicPr>
        <p:blipFill rotWithShape="1">
          <a:blip r:embed="rId2"/>
          <a:srcRect t="46725"/>
          <a:stretch/>
        </p:blipFill>
        <p:spPr>
          <a:xfrm>
            <a:off x="483294" y="103030"/>
            <a:ext cx="6013759" cy="682809"/>
          </a:xfrm>
          <a:prstGeom prst="rect">
            <a:avLst/>
          </a:prstGeom>
        </p:spPr>
      </p:pic>
      <p:pic>
        <p:nvPicPr>
          <p:cNvPr id="7" name="Picture 6">
            <a:extLst>
              <a:ext uri="{FF2B5EF4-FFF2-40B4-BE49-F238E27FC236}">
                <a16:creationId xmlns:a16="http://schemas.microsoft.com/office/drawing/2014/main" id="{801DCD56-2A53-2ABB-BFBE-F8393A5733D3}"/>
              </a:ext>
            </a:extLst>
          </p:cNvPr>
          <p:cNvPicPr>
            <a:picLocks noChangeAspect="1"/>
          </p:cNvPicPr>
          <p:nvPr/>
        </p:nvPicPr>
        <p:blipFill>
          <a:blip r:embed="rId3"/>
          <a:stretch>
            <a:fillRect/>
          </a:stretch>
        </p:blipFill>
        <p:spPr>
          <a:xfrm>
            <a:off x="431779" y="959841"/>
            <a:ext cx="5727994" cy="4080629"/>
          </a:xfrm>
          <a:prstGeom prst="rect">
            <a:avLst/>
          </a:prstGeom>
        </p:spPr>
      </p:pic>
      <p:sp>
        <p:nvSpPr>
          <p:cNvPr id="9" name="TextBox 8">
            <a:extLst>
              <a:ext uri="{FF2B5EF4-FFF2-40B4-BE49-F238E27FC236}">
                <a16:creationId xmlns:a16="http://schemas.microsoft.com/office/drawing/2014/main" id="{328D69DA-BEC5-C45E-F1C9-99B6DFBF2116}"/>
              </a:ext>
            </a:extLst>
          </p:cNvPr>
          <p:cNvSpPr txBox="1"/>
          <p:nvPr/>
        </p:nvSpPr>
        <p:spPr>
          <a:xfrm>
            <a:off x="6223519" y="2200490"/>
            <a:ext cx="2617631" cy="1754326"/>
          </a:xfrm>
          <a:prstGeom prst="rect">
            <a:avLst/>
          </a:prstGeom>
          <a:noFill/>
        </p:spPr>
        <p:txBody>
          <a:bodyPr wrap="square">
            <a:spAutoFit/>
          </a:bodyPr>
          <a:lstStyle/>
          <a:p>
            <a:r>
              <a:rPr lang="en-US" sz="1200" b="0" i="1" dirty="0">
                <a:solidFill>
                  <a:schemeClr val="accent6"/>
                </a:solidFill>
                <a:effectLst/>
                <a:latin typeface="Chivo" panose="020B0604020202020204" charset="0"/>
                <a:ea typeface="Chivo" panose="020B0604020202020204" charset="0"/>
                <a:cs typeface="Chivo" panose="020B0604020202020204" charset="0"/>
              </a:rPr>
              <a:t>To start, we need to extract the 3mers from the sequence. The function below will return a dictionary object where the keys include all observed k mers in the input alphabet, and the values represent the number of times that k mer was observed in the input sequence</a:t>
            </a:r>
            <a:endParaRPr lang="en-IN" sz="1200" i="1" dirty="0">
              <a:solidFill>
                <a:schemeClr val="accent6"/>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00479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34"/>
          <p:cNvSpPr txBox="1">
            <a:spLocks noGrp="1"/>
          </p:cNvSpPr>
          <p:nvPr>
            <p:ph type="subTitle" idx="1"/>
          </p:nvPr>
        </p:nvSpPr>
        <p:spPr>
          <a:xfrm>
            <a:off x="362700" y="2186042"/>
            <a:ext cx="4209300" cy="15048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tx2"/>
              </a:buClr>
              <a:buSzPct val="150000"/>
              <a:buFont typeface="Arial" panose="020B0604020202020204" pitchFamily="34" charset="0"/>
              <a:buChar char="•"/>
            </a:pPr>
            <a:r>
              <a:rPr lang="en-US" sz="1600" b="1" i="1" dirty="0">
                <a:solidFill>
                  <a:srgbClr val="BCC0C3"/>
                </a:solidFill>
                <a:effectLst/>
                <a:latin typeface="Chivo" panose="020B0604020202020204" charset="0"/>
                <a:ea typeface="Chivo" panose="020B0604020202020204" charset="0"/>
                <a:cs typeface="Chivo" panose="020B0604020202020204" charset="0"/>
              </a:rPr>
              <a:t>k</a:t>
            </a:r>
            <a:r>
              <a:rPr lang="en-US" sz="1600" b="0" i="1" dirty="0">
                <a:solidFill>
                  <a:srgbClr val="BDC1C6"/>
                </a:solidFill>
                <a:effectLst/>
                <a:latin typeface="Chivo" panose="020B0604020202020204" charset="0"/>
                <a:ea typeface="Chivo" panose="020B0604020202020204" charset="0"/>
                <a:cs typeface="Chivo" panose="020B0604020202020204" charset="0"/>
              </a:rPr>
              <a:t>-</a:t>
            </a:r>
            <a:r>
              <a:rPr lang="en-US" sz="1600" b="1" i="1" dirty="0">
                <a:solidFill>
                  <a:srgbClr val="BCC0C3"/>
                </a:solidFill>
                <a:effectLst/>
                <a:latin typeface="Chivo" panose="020B0604020202020204" charset="0"/>
                <a:ea typeface="Chivo" panose="020B0604020202020204" charset="0"/>
                <a:cs typeface="Chivo" panose="020B0604020202020204" charset="0"/>
              </a:rPr>
              <a:t>mers</a:t>
            </a:r>
            <a:r>
              <a:rPr lang="en-US" sz="1600" b="0" i="1" dirty="0">
                <a:solidFill>
                  <a:srgbClr val="BDC1C6"/>
                </a:solidFill>
                <a:effectLst/>
                <a:latin typeface="Chivo" panose="020B0604020202020204" charset="0"/>
                <a:ea typeface="Chivo" panose="020B0604020202020204" charset="0"/>
                <a:cs typeface="Chivo" panose="020B0604020202020204" charset="0"/>
              </a:rPr>
              <a:t> are substrings of length k in a given string (can be DNA, RNA, protein, or any string sequence).</a:t>
            </a:r>
          </a:p>
          <a:p>
            <a:pPr marL="285750" lvl="0" indent="-285750" algn="l" rtl="0">
              <a:spcBef>
                <a:spcPts val="0"/>
              </a:spcBef>
              <a:spcAft>
                <a:spcPts val="0"/>
              </a:spcAft>
              <a:buClr>
                <a:schemeClr val="tx2"/>
              </a:buClr>
              <a:buSzPct val="150000"/>
              <a:buFont typeface="Arial" panose="020B0604020202020204" pitchFamily="34" charset="0"/>
              <a:buChar char="•"/>
            </a:pPr>
            <a:endParaRPr lang="en-US" sz="1600" b="0" i="1" dirty="0">
              <a:solidFill>
                <a:srgbClr val="BDC1C6"/>
              </a:solidFill>
              <a:effectLst/>
              <a:latin typeface="Chivo" panose="020B0604020202020204" charset="0"/>
              <a:ea typeface="Chivo" panose="020B0604020202020204" charset="0"/>
              <a:cs typeface="Chivo" panose="020B0604020202020204" charset="0"/>
            </a:endParaRPr>
          </a:p>
          <a:p>
            <a:pPr marL="285750" indent="-285750">
              <a:buClr>
                <a:schemeClr val="tx2"/>
              </a:buClr>
              <a:buSzPct val="150000"/>
              <a:buFont typeface="Arial" panose="020B0604020202020204" pitchFamily="34" charset="0"/>
              <a:buChar char="•"/>
            </a:pPr>
            <a:r>
              <a:rPr lang="en-US" sz="1600" i="1" dirty="0">
                <a:latin typeface="Chivo" panose="020B0604020202020204" charset="0"/>
                <a:ea typeface="Chivo" panose="020B0604020202020204" charset="0"/>
                <a:cs typeface="Chivo" panose="020B0604020202020204" charset="0"/>
              </a:rPr>
              <a:t>“k-1-mer”  refers to a substring of length k - 1</a:t>
            </a:r>
            <a:endParaRPr lang="en-IN" sz="1600" i="1" dirty="0">
              <a:latin typeface="Chivo" panose="020B0604020202020204" charset="0"/>
              <a:ea typeface="Chivo" panose="020B0604020202020204" charset="0"/>
              <a:cs typeface="Chivo" panose="020B0604020202020204" charset="0"/>
            </a:endParaRPr>
          </a:p>
          <a:p>
            <a:pPr marL="0" lvl="0" indent="0" algn="l" rtl="0">
              <a:spcBef>
                <a:spcPts val="0"/>
              </a:spcBef>
              <a:spcAft>
                <a:spcPts val="0"/>
              </a:spcAft>
              <a:buNone/>
            </a:pPr>
            <a:endParaRPr dirty="0"/>
          </a:p>
        </p:txBody>
      </p:sp>
      <p:sp>
        <p:nvSpPr>
          <p:cNvPr id="1392" name="Google Shape;1392;p34"/>
          <p:cNvSpPr txBox="1">
            <a:spLocks noGrp="1"/>
          </p:cNvSpPr>
          <p:nvPr>
            <p:ph type="title"/>
          </p:nvPr>
        </p:nvSpPr>
        <p:spPr>
          <a:xfrm>
            <a:off x="544622" y="844684"/>
            <a:ext cx="4209300" cy="6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K-MERS</a:t>
            </a:r>
            <a:endParaRPr dirty="0"/>
          </a:p>
        </p:txBody>
      </p:sp>
      <p:sp>
        <p:nvSpPr>
          <p:cNvPr id="1393" name="Google Shape;1393;p34"/>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1395" name="Google Shape;1395;p34"/>
          <p:cNvGrpSpPr/>
          <p:nvPr/>
        </p:nvGrpSpPr>
        <p:grpSpPr>
          <a:xfrm>
            <a:off x="4912044" y="545633"/>
            <a:ext cx="1210554" cy="657597"/>
            <a:chOff x="6181250" y="3374875"/>
            <a:chExt cx="1110600" cy="603300"/>
          </a:xfrm>
        </p:grpSpPr>
        <p:sp>
          <p:nvSpPr>
            <p:cNvPr id="1396" name="Google Shape;1396;p34"/>
            <p:cNvSpPr/>
            <p:nvPr/>
          </p:nvSpPr>
          <p:spPr>
            <a:xfrm>
              <a:off x="6181250" y="3374875"/>
              <a:ext cx="1110600" cy="603300"/>
            </a:xfrm>
            <a:prstGeom prst="roundRect">
              <a:avLst>
                <a:gd name="adj" fmla="val 105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34"/>
            <p:cNvGrpSpPr/>
            <p:nvPr/>
          </p:nvGrpSpPr>
          <p:grpSpPr>
            <a:xfrm>
              <a:off x="6282863" y="3467288"/>
              <a:ext cx="907375" cy="418475"/>
              <a:chOff x="6284975" y="3461325"/>
              <a:chExt cx="907375" cy="418475"/>
            </a:xfrm>
          </p:grpSpPr>
          <p:sp>
            <p:nvSpPr>
              <p:cNvPr id="1398" name="Google Shape;1398;p34"/>
              <p:cNvSpPr/>
              <p:nvPr/>
            </p:nvSpPr>
            <p:spPr>
              <a:xfrm>
                <a:off x="6284975" y="3636375"/>
                <a:ext cx="907375" cy="243425"/>
              </a:xfrm>
              <a:custGeom>
                <a:avLst/>
                <a:gdLst/>
                <a:ahLst/>
                <a:cxnLst/>
                <a:rect l="l" t="t" r="r" b="b"/>
                <a:pathLst>
                  <a:path w="36295" h="9737" extrusionOk="0">
                    <a:moveTo>
                      <a:pt x="14833" y="1"/>
                    </a:moveTo>
                    <a:cubicBezTo>
                      <a:pt x="12761" y="1"/>
                      <a:pt x="11808" y="2404"/>
                      <a:pt x="10897" y="4724"/>
                    </a:cubicBezTo>
                    <a:cubicBezTo>
                      <a:pt x="10068" y="6795"/>
                      <a:pt x="9240" y="8950"/>
                      <a:pt x="7665" y="8950"/>
                    </a:cubicBezTo>
                    <a:cubicBezTo>
                      <a:pt x="6091" y="8950"/>
                      <a:pt x="5345" y="7790"/>
                      <a:pt x="4434" y="6422"/>
                    </a:cubicBezTo>
                    <a:cubicBezTo>
                      <a:pt x="3564" y="5097"/>
                      <a:pt x="2528" y="3564"/>
                      <a:pt x="539" y="3564"/>
                    </a:cubicBezTo>
                    <a:cubicBezTo>
                      <a:pt x="1" y="3564"/>
                      <a:pt x="1" y="4351"/>
                      <a:pt x="539" y="4351"/>
                    </a:cubicBezTo>
                    <a:cubicBezTo>
                      <a:pt x="2114" y="4351"/>
                      <a:pt x="2859" y="5511"/>
                      <a:pt x="3771" y="6878"/>
                    </a:cubicBezTo>
                    <a:cubicBezTo>
                      <a:pt x="4682" y="8204"/>
                      <a:pt x="5635" y="9737"/>
                      <a:pt x="7665" y="9737"/>
                    </a:cubicBezTo>
                    <a:cubicBezTo>
                      <a:pt x="9737" y="9737"/>
                      <a:pt x="10690" y="7334"/>
                      <a:pt x="11643" y="5014"/>
                    </a:cubicBezTo>
                    <a:cubicBezTo>
                      <a:pt x="12471" y="2942"/>
                      <a:pt x="13300" y="788"/>
                      <a:pt x="14833" y="788"/>
                    </a:cubicBezTo>
                    <a:cubicBezTo>
                      <a:pt x="16366" y="788"/>
                      <a:pt x="17194" y="2942"/>
                      <a:pt x="18023" y="5014"/>
                    </a:cubicBezTo>
                    <a:cubicBezTo>
                      <a:pt x="18976" y="7334"/>
                      <a:pt x="20012" y="9737"/>
                      <a:pt x="22000" y="9737"/>
                    </a:cubicBezTo>
                    <a:cubicBezTo>
                      <a:pt x="23989" y="9737"/>
                      <a:pt x="25025" y="8411"/>
                      <a:pt x="25895" y="7292"/>
                    </a:cubicBezTo>
                    <a:cubicBezTo>
                      <a:pt x="26724" y="6215"/>
                      <a:pt x="27511" y="5179"/>
                      <a:pt x="29127" y="5179"/>
                    </a:cubicBezTo>
                    <a:cubicBezTo>
                      <a:pt x="30784" y="5179"/>
                      <a:pt x="31612" y="5925"/>
                      <a:pt x="32441" y="6630"/>
                    </a:cubicBezTo>
                    <a:cubicBezTo>
                      <a:pt x="33270" y="7375"/>
                      <a:pt x="34181" y="8162"/>
                      <a:pt x="35838" y="8287"/>
                    </a:cubicBezTo>
                    <a:cubicBezTo>
                      <a:pt x="36087" y="8287"/>
                      <a:pt x="36294" y="8121"/>
                      <a:pt x="36294" y="7872"/>
                    </a:cubicBezTo>
                    <a:cubicBezTo>
                      <a:pt x="36294" y="7665"/>
                      <a:pt x="36128" y="7500"/>
                      <a:pt x="35921" y="7500"/>
                    </a:cubicBezTo>
                    <a:cubicBezTo>
                      <a:pt x="34513" y="7375"/>
                      <a:pt x="33767" y="6712"/>
                      <a:pt x="32980" y="6049"/>
                    </a:cubicBezTo>
                    <a:cubicBezTo>
                      <a:pt x="32068" y="5262"/>
                      <a:pt x="31115" y="4351"/>
                      <a:pt x="29127" y="4351"/>
                    </a:cubicBezTo>
                    <a:cubicBezTo>
                      <a:pt x="27138" y="4351"/>
                      <a:pt x="26102" y="5718"/>
                      <a:pt x="25232" y="6795"/>
                    </a:cubicBezTo>
                    <a:cubicBezTo>
                      <a:pt x="24403" y="7914"/>
                      <a:pt x="23492" y="8950"/>
                      <a:pt x="22000" y="8950"/>
                    </a:cubicBezTo>
                    <a:cubicBezTo>
                      <a:pt x="20467" y="8950"/>
                      <a:pt x="19597" y="6795"/>
                      <a:pt x="18769" y="4724"/>
                    </a:cubicBezTo>
                    <a:cubicBezTo>
                      <a:pt x="17857" y="2404"/>
                      <a:pt x="16904" y="1"/>
                      <a:pt x="14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6604000" y="3600125"/>
                <a:ext cx="109800" cy="109825"/>
              </a:xfrm>
              <a:custGeom>
                <a:avLst/>
                <a:gdLst/>
                <a:ahLst/>
                <a:cxnLst/>
                <a:rect l="l" t="t" r="r" b="b"/>
                <a:pathLst>
                  <a:path w="4392" h="4393" extrusionOk="0">
                    <a:moveTo>
                      <a:pt x="2196" y="0"/>
                    </a:moveTo>
                    <a:cubicBezTo>
                      <a:pt x="995" y="0"/>
                      <a:pt x="0" y="995"/>
                      <a:pt x="0" y="2196"/>
                    </a:cubicBezTo>
                    <a:cubicBezTo>
                      <a:pt x="0" y="3439"/>
                      <a:pt x="995" y="4392"/>
                      <a:pt x="2196" y="4392"/>
                    </a:cubicBezTo>
                    <a:cubicBezTo>
                      <a:pt x="3439" y="4392"/>
                      <a:pt x="4392" y="3439"/>
                      <a:pt x="4392" y="2196"/>
                    </a:cubicBezTo>
                    <a:cubicBezTo>
                      <a:pt x="4392" y="995"/>
                      <a:pt x="3439" y="0"/>
                      <a:pt x="2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6284975" y="3461325"/>
                <a:ext cx="216500" cy="49750"/>
              </a:xfrm>
              <a:custGeom>
                <a:avLst/>
                <a:gdLst/>
                <a:ahLst/>
                <a:cxnLst/>
                <a:rect l="l" t="t" r="r" b="b"/>
                <a:pathLst>
                  <a:path w="8660" h="1990" extrusionOk="0">
                    <a:moveTo>
                      <a:pt x="995" y="1"/>
                    </a:moveTo>
                    <a:cubicBezTo>
                      <a:pt x="457" y="1"/>
                      <a:pt x="1" y="415"/>
                      <a:pt x="1" y="995"/>
                    </a:cubicBezTo>
                    <a:cubicBezTo>
                      <a:pt x="1" y="1534"/>
                      <a:pt x="457" y="1989"/>
                      <a:pt x="995" y="1989"/>
                    </a:cubicBezTo>
                    <a:lnTo>
                      <a:pt x="7666" y="1989"/>
                    </a:lnTo>
                    <a:cubicBezTo>
                      <a:pt x="8204" y="1989"/>
                      <a:pt x="8660" y="1534"/>
                      <a:pt x="8660" y="995"/>
                    </a:cubicBezTo>
                    <a:cubicBezTo>
                      <a:pt x="8660" y="415"/>
                      <a:pt x="8246" y="1"/>
                      <a:pt x="7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8" name="Google Shape;1408;p34"/>
          <p:cNvGrpSpPr/>
          <p:nvPr/>
        </p:nvGrpSpPr>
        <p:grpSpPr>
          <a:xfrm>
            <a:off x="4692465" y="4069710"/>
            <a:ext cx="1649708" cy="386615"/>
            <a:chOff x="7162600" y="2495276"/>
            <a:chExt cx="1744800" cy="408900"/>
          </a:xfrm>
        </p:grpSpPr>
        <p:sp>
          <p:nvSpPr>
            <p:cNvPr id="1409" name="Google Shape;1409;p34"/>
            <p:cNvSpPr/>
            <p:nvPr/>
          </p:nvSpPr>
          <p:spPr>
            <a:xfrm>
              <a:off x="7162600" y="2495276"/>
              <a:ext cx="1744800" cy="40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34"/>
            <p:cNvGrpSpPr/>
            <p:nvPr/>
          </p:nvGrpSpPr>
          <p:grpSpPr>
            <a:xfrm>
              <a:off x="7250338" y="2565340"/>
              <a:ext cx="1569301" cy="268772"/>
              <a:chOff x="7225788" y="2625128"/>
              <a:chExt cx="1569301" cy="268772"/>
            </a:xfrm>
          </p:grpSpPr>
          <p:sp>
            <p:nvSpPr>
              <p:cNvPr id="1411" name="Google Shape;1411;p34"/>
              <p:cNvSpPr/>
              <p:nvPr/>
            </p:nvSpPr>
            <p:spPr>
              <a:xfrm>
                <a:off x="7225788" y="2625128"/>
                <a:ext cx="268751" cy="268772"/>
              </a:xfrm>
              <a:custGeom>
                <a:avLst/>
                <a:gdLst/>
                <a:ahLst/>
                <a:cxnLst/>
                <a:rect l="l" t="t" r="r" b="b"/>
                <a:pathLst>
                  <a:path w="13013" h="13014" extrusionOk="0">
                    <a:moveTo>
                      <a:pt x="6485" y="1"/>
                    </a:moveTo>
                    <a:cubicBezTo>
                      <a:pt x="2916" y="1"/>
                      <a:pt x="0" y="2917"/>
                      <a:pt x="0" y="6529"/>
                    </a:cubicBezTo>
                    <a:cubicBezTo>
                      <a:pt x="0" y="10141"/>
                      <a:pt x="2916" y="13013"/>
                      <a:pt x="6485" y="13013"/>
                    </a:cubicBezTo>
                    <a:cubicBezTo>
                      <a:pt x="10097" y="13013"/>
                      <a:pt x="13013" y="10141"/>
                      <a:pt x="13013" y="6529"/>
                    </a:cubicBezTo>
                    <a:cubicBezTo>
                      <a:pt x="13013" y="2917"/>
                      <a:pt x="10097" y="1"/>
                      <a:pt x="6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7639230" y="2819282"/>
                <a:ext cx="842188" cy="21"/>
              </a:xfrm>
              <a:custGeom>
                <a:avLst/>
                <a:gdLst/>
                <a:ahLst/>
                <a:cxnLst/>
                <a:rect l="l" t="t" r="r" b="b"/>
                <a:pathLst>
                  <a:path w="40779" h="1" fill="none" extrusionOk="0">
                    <a:moveTo>
                      <a:pt x="0" y="0"/>
                    </a:moveTo>
                    <a:lnTo>
                      <a:pt x="40778"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7639230" y="2705136"/>
                <a:ext cx="1155858" cy="21"/>
              </a:xfrm>
              <a:custGeom>
                <a:avLst/>
                <a:gdLst/>
                <a:ahLst/>
                <a:cxnLst/>
                <a:rect l="l" t="t" r="r" b="b"/>
                <a:pathLst>
                  <a:path w="55967" h="1" fill="none" extrusionOk="0">
                    <a:moveTo>
                      <a:pt x="0" y="0"/>
                    </a:moveTo>
                    <a:lnTo>
                      <a:pt x="55966" y="0"/>
                    </a:lnTo>
                  </a:path>
                </a:pathLst>
              </a:custGeom>
              <a:noFill/>
              <a:ln w="413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7305775" y="2662881"/>
                <a:ext cx="97996" cy="97087"/>
              </a:xfrm>
              <a:custGeom>
                <a:avLst/>
                <a:gdLst/>
                <a:ahLst/>
                <a:cxnLst/>
                <a:rect l="l" t="t" r="r" b="b"/>
                <a:pathLst>
                  <a:path w="4745" h="4701" extrusionOk="0">
                    <a:moveTo>
                      <a:pt x="4744" y="2699"/>
                    </a:moveTo>
                    <a:cubicBezTo>
                      <a:pt x="4744" y="915"/>
                      <a:pt x="2568" y="1"/>
                      <a:pt x="1306" y="1263"/>
                    </a:cubicBezTo>
                    <a:cubicBezTo>
                      <a:pt x="0" y="2525"/>
                      <a:pt x="914" y="4701"/>
                      <a:pt x="2699" y="4701"/>
                    </a:cubicBezTo>
                    <a:cubicBezTo>
                      <a:pt x="3830" y="4701"/>
                      <a:pt x="4744" y="3830"/>
                      <a:pt x="4744" y="26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7294086" y="2749167"/>
                <a:ext cx="135749" cy="91697"/>
              </a:xfrm>
              <a:custGeom>
                <a:avLst/>
                <a:gdLst/>
                <a:ahLst/>
                <a:cxnLst/>
                <a:rect l="l" t="t" r="r" b="b"/>
                <a:pathLst>
                  <a:path w="6573" h="4440" extrusionOk="0">
                    <a:moveTo>
                      <a:pt x="6572" y="3308"/>
                    </a:moveTo>
                    <a:lnTo>
                      <a:pt x="6572" y="3352"/>
                    </a:lnTo>
                    <a:cubicBezTo>
                      <a:pt x="4527" y="4440"/>
                      <a:pt x="2046" y="4440"/>
                      <a:pt x="1" y="3352"/>
                    </a:cubicBezTo>
                    <a:lnTo>
                      <a:pt x="1" y="3308"/>
                    </a:lnTo>
                    <a:cubicBezTo>
                      <a:pt x="1" y="1480"/>
                      <a:pt x="1480" y="1"/>
                      <a:pt x="3265" y="1"/>
                    </a:cubicBezTo>
                    <a:cubicBezTo>
                      <a:pt x="5092" y="1"/>
                      <a:pt x="6572" y="1480"/>
                      <a:pt x="6572" y="33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Bioinformatics 1: K-mer Counting. A challenging yet intriguing… | by  Gunavaran Brihadiswaran | The Startup | Medium">
            <a:extLst>
              <a:ext uri="{FF2B5EF4-FFF2-40B4-BE49-F238E27FC236}">
                <a16:creationId xmlns:a16="http://schemas.microsoft.com/office/drawing/2014/main" id="{1856E798-5132-B943-E254-80881E4D7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465" y="1314070"/>
            <a:ext cx="4258352" cy="2622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3261-518A-B5D5-4B54-861F02B7FE21}"/>
              </a:ext>
            </a:extLst>
          </p:cNvPr>
          <p:cNvSpPr>
            <a:spLocks noGrp="1"/>
          </p:cNvSpPr>
          <p:nvPr>
            <p:ph type="title"/>
          </p:nvPr>
        </p:nvSpPr>
        <p:spPr>
          <a:xfrm>
            <a:off x="1440000" y="145445"/>
            <a:ext cx="7704000" cy="592200"/>
          </a:xfrm>
        </p:spPr>
        <p:txBody>
          <a:bodyPr/>
          <a:lstStyle/>
          <a:p>
            <a:r>
              <a:rPr lang="en-IN" b="1" dirty="0">
                <a:solidFill>
                  <a:schemeClr val="accent3"/>
                </a:solidFill>
              </a:rPr>
              <a:t>Build the De Bruijn Graph</a:t>
            </a:r>
          </a:p>
        </p:txBody>
      </p:sp>
      <p:sp>
        <p:nvSpPr>
          <p:cNvPr id="3" name="Slide Number Placeholder 2">
            <a:extLst>
              <a:ext uri="{FF2B5EF4-FFF2-40B4-BE49-F238E27FC236}">
                <a16:creationId xmlns:a16="http://schemas.microsoft.com/office/drawing/2014/main" id="{294C92BB-8185-8AF9-ADC4-AC04F9DC05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
        <p:nvSpPr>
          <p:cNvPr id="5" name="TextBox 4">
            <a:extLst>
              <a:ext uri="{FF2B5EF4-FFF2-40B4-BE49-F238E27FC236}">
                <a16:creationId xmlns:a16="http://schemas.microsoft.com/office/drawing/2014/main" id="{584B229E-406C-03AF-41F3-87A53A482D49}"/>
              </a:ext>
            </a:extLst>
          </p:cNvPr>
          <p:cNvSpPr txBox="1"/>
          <p:nvPr/>
        </p:nvSpPr>
        <p:spPr>
          <a:xfrm>
            <a:off x="5583084" y="1981543"/>
            <a:ext cx="3480516" cy="1754326"/>
          </a:xfrm>
          <a:prstGeom prst="rect">
            <a:avLst/>
          </a:prstGeom>
          <a:noFill/>
        </p:spPr>
        <p:txBody>
          <a:bodyPr wrap="square">
            <a:spAutoFit/>
          </a:bodyPr>
          <a:lstStyle/>
          <a:p>
            <a:pPr algn="l"/>
            <a:r>
              <a:rPr lang="en-US" sz="1200" b="0" i="1" dirty="0">
                <a:solidFill>
                  <a:schemeClr val="accent6"/>
                </a:solidFill>
                <a:effectLst/>
                <a:latin typeface="Chivo" panose="020B0604020202020204" charset="0"/>
                <a:ea typeface="Chivo" panose="020B0604020202020204" charset="0"/>
                <a:cs typeface="Chivo" panose="020B0604020202020204" charset="0"/>
              </a:rPr>
              <a:t>Here we will use a set of tuples to store pairs of (k-1)mers representing an edge.</a:t>
            </a:r>
          </a:p>
          <a:p>
            <a:pPr algn="l"/>
            <a:r>
              <a:rPr lang="en-US" sz="1200" b="0" i="1" dirty="0">
                <a:solidFill>
                  <a:schemeClr val="accent6"/>
                </a:solidFill>
                <a:effectLst/>
                <a:latin typeface="Chivo" panose="020B0604020202020204" charset="0"/>
                <a:ea typeface="Chivo" panose="020B0604020202020204" charset="0"/>
                <a:cs typeface="Chivo" panose="020B0604020202020204" charset="0"/>
              </a:rPr>
              <a:t>We can construct a graph connecting (k-1)mers as nodes using the code below. This compares all k mers to each other, if the n-1 suffix of one matches the n-1 prefix on another (</a:t>
            </a:r>
            <a:r>
              <a:rPr lang="en-US" sz="1200" i="1" dirty="0">
                <a:solidFill>
                  <a:schemeClr val="accent6"/>
                </a:solidFill>
                <a:latin typeface="Chivo" panose="020B0604020202020204" charset="0"/>
                <a:ea typeface="Chivo" panose="020B0604020202020204" charset="0"/>
                <a:cs typeface="Chivo" panose="020B0604020202020204" charset="0"/>
              </a:rPr>
              <a:t>i.</a:t>
            </a:r>
            <a:r>
              <a:rPr lang="en-US" sz="1200" b="0" i="1" dirty="0">
                <a:solidFill>
                  <a:schemeClr val="accent6"/>
                </a:solidFill>
                <a:effectLst/>
                <a:latin typeface="Chivo" panose="020B0604020202020204" charset="0"/>
                <a:ea typeface="Chivo" panose="020B0604020202020204" charset="0"/>
                <a:cs typeface="Chivo" panose="020B0604020202020204" charset="0"/>
              </a:rPr>
              <a:t>e., they overlap) then the pair (which together form a k mer) is stored as an edge in the graph</a:t>
            </a:r>
          </a:p>
        </p:txBody>
      </p:sp>
      <p:pic>
        <p:nvPicPr>
          <p:cNvPr id="7" name="Picture 6">
            <a:extLst>
              <a:ext uri="{FF2B5EF4-FFF2-40B4-BE49-F238E27FC236}">
                <a16:creationId xmlns:a16="http://schemas.microsoft.com/office/drawing/2014/main" id="{3A375602-B199-2A3F-A405-418B76915FAF}"/>
              </a:ext>
            </a:extLst>
          </p:cNvPr>
          <p:cNvPicPr>
            <a:picLocks noChangeAspect="1"/>
          </p:cNvPicPr>
          <p:nvPr/>
        </p:nvPicPr>
        <p:blipFill>
          <a:blip r:embed="rId2"/>
          <a:stretch>
            <a:fillRect/>
          </a:stretch>
        </p:blipFill>
        <p:spPr>
          <a:xfrm>
            <a:off x="309093" y="1084678"/>
            <a:ext cx="5157808" cy="3686497"/>
          </a:xfrm>
          <a:prstGeom prst="rect">
            <a:avLst/>
          </a:prstGeom>
        </p:spPr>
      </p:pic>
    </p:spTree>
    <p:extLst>
      <p:ext uri="{BB962C8B-B14F-4D97-AF65-F5344CB8AC3E}">
        <p14:creationId xmlns:p14="http://schemas.microsoft.com/office/powerpoint/2010/main" val="3095138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8DE416-4E92-9246-9F59-01A43079F9E6}"/>
              </a:ext>
            </a:extLst>
          </p:cNvPr>
          <p:cNvSpPr>
            <a:spLocks noGrp="1"/>
          </p:cNvSpPr>
          <p:nvPr>
            <p:ph type="title"/>
          </p:nvPr>
        </p:nvSpPr>
        <p:spPr>
          <a:xfrm>
            <a:off x="430225" y="207296"/>
            <a:ext cx="7704000" cy="592200"/>
          </a:xfrm>
        </p:spPr>
        <p:txBody>
          <a:bodyPr/>
          <a:lstStyle/>
          <a:p>
            <a:r>
              <a:rPr lang="en-IN" b="1" dirty="0">
                <a:solidFill>
                  <a:schemeClr val="accent2"/>
                </a:solidFill>
              </a:rPr>
              <a:t>Binary Sequence - 1</a:t>
            </a:r>
          </a:p>
        </p:txBody>
      </p:sp>
      <p:sp>
        <p:nvSpPr>
          <p:cNvPr id="7" name="Slide Number Placeholder 6">
            <a:extLst>
              <a:ext uri="{FF2B5EF4-FFF2-40B4-BE49-F238E27FC236}">
                <a16:creationId xmlns:a16="http://schemas.microsoft.com/office/drawing/2014/main" id="{CC5C0AA2-A375-7DC5-00C7-C3FBCFBF92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11" name="Picture 10">
            <a:extLst>
              <a:ext uri="{FF2B5EF4-FFF2-40B4-BE49-F238E27FC236}">
                <a16:creationId xmlns:a16="http://schemas.microsoft.com/office/drawing/2014/main" id="{49B90A92-1E67-9680-10B1-D067627FDA3B}"/>
              </a:ext>
            </a:extLst>
          </p:cNvPr>
          <p:cNvPicPr>
            <a:picLocks noChangeAspect="1"/>
          </p:cNvPicPr>
          <p:nvPr/>
        </p:nvPicPr>
        <p:blipFill>
          <a:blip r:embed="rId2"/>
          <a:stretch>
            <a:fillRect/>
          </a:stretch>
        </p:blipFill>
        <p:spPr>
          <a:xfrm>
            <a:off x="1938607" y="940996"/>
            <a:ext cx="6013759" cy="3905451"/>
          </a:xfrm>
          <a:prstGeom prst="rect">
            <a:avLst/>
          </a:prstGeom>
        </p:spPr>
      </p:pic>
    </p:spTree>
    <p:extLst>
      <p:ext uri="{BB962C8B-B14F-4D97-AF65-F5344CB8AC3E}">
        <p14:creationId xmlns:p14="http://schemas.microsoft.com/office/powerpoint/2010/main" val="3545292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6A092-3948-5040-1B09-75E0904C2A82}"/>
              </a:ext>
            </a:extLst>
          </p:cNvPr>
          <p:cNvSpPr>
            <a:spLocks noGrp="1"/>
          </p:cNvSpPr>
          <p:nvPr>
            <p:ph type="body" idx="1"/>
          </p:nvPr>
        </p:nvSpPr>
        <p:spPr>
          <a:xfrm>
            <a:off x="56738" y="1311080"/>
            <a:ext cx="3797100" cy="2637248"/>
          </a:xfrm>
        </p:spPr>
        <p:txBody>
          <a:bodyPr/>
          <a:lstStyle/>
          <a:p>
            <a:r>
              <a:rPr lang="en-US" sz="1400" b="0" i="1" dirty="0">
                <a:solidFill>
                  <a:schemeClr val="accent5"/>
                </a:solidFill>
                <a:effectLst/>
                <a:latin typeface="Chivo" panose="020B0604020202020204" charset="0"/>
                <a:ea typeface="Chivo" panose="020B0604020202020204" charset="0"/>
                <a:cs typeface="Chivo" panose="020B0604020202020204" charset="0"/>
              </a:rPr>
              <a:t>The function below uses the Python library </a:t>
            </a:r>
            <a:r>
              <a:rPr lang="en-US" sz="1800" b="1" i="1" dirty="0">
                <a:solidFill>
                  <a:schemeClr val="bg2">
                    <a:lumMod val="60000"/>
                    <a:lumOff val="40000"/>
                  </a:schemeClr>
                </a:solidFill>
                <a:effectLst/>
                <a:latin typeface="Chivo" panose="020B0604020202020204" charset="0"/>
                <a:ea typeface="Chivo" panose="020B0604020202020204" charset="0"/>
                <a:cs typeface="Chivo" panose="020B0604020202020204" charset="0"/>
              </a:rPr>
              <a:t>toyplot</a:t>
            </a:r>
            <a:r>
              <a:rPr lang="en-US" sz="1400" b="0" i="1" dirty="0">
                <a:solidFill>
                  <a:schemeClr val="accent5"/>
                </a:solidFill>
                <a:effectLst/>
                <a:latin typeface="Chivo" panose="020B0604020202020204" charset="0"/>
                <a:ea typeface="Chivo" panose="020B0604020202020204" charset="0"/>
                <a:cs typeface="Chivo" panose="020B0604020202020204" charset="0"/>
              </a:rPr>
              <a:t> to generate a graph from a set of edges. It uses a force-directed algorithm to randomly space the nodes to make it easy to read. </a:t>
            </a:r>
          </a:p>
          <a:p>
            <a:r>
              <a:rPr lang="en-US" sz="1400" b="0" i="1" dirty="0">
                <a:solidFill>
                  <a:schemeClr val="accent5"/>
                </a:solidFill>
                <a:effectLst/>
                <a:latin typeface="Chivo" panose="020B0604020202020204" charset="0"/>
                <a:ea typeface="Chivo" panose="020B0604020202020204" charset="0"/>
                <a:cs typeface="Chivo" panose="020B0604020202020204" charset="0"/>
              </a:rPr>
              <a:t>The edges of the graph are shown with arrows which indicates the direction. </a:t>
            </a:r>
          </a:p>
          <a:p>
            <a:r>
              <a:rPr lang="en-US" sz="1400" b="0" i="1" dirty="0">
                <a:solidFill>
                  <a:schemeClr val="accent5"/>
                </a:solidFill>
                <a:effectLst/>
                <a:latin typeface="Chivo" panose="020B0604020202020204" charset="0"/>
                <a:ea typeface="Chivo" panose="020B0604020202020204" charset="0"/>
                <a:cs typeface="Chivo" panose="020B0604020202020204" charset="0"/>
              </a:rPr>
              <a:t>The function below itself simply takes the edge information we generated and a number of styling options for the plot.</a:t>
            </a:r>
            <a:endParaRPr lang="en-IN" sz="1400" i="1" dirty="0">
              <a:solidFill>
                <a:schemeClr val="accent5"/>
              </a:solidFill>
              <a:latin typeface="Chivo" panose="020B0604020202020204" charset="0"/>
              <a:ea typeface="Chivo" panose="020B0604020202020204" charset="0"/>
              <a:cs typeface="Chivo" panose="020B0604020202020204" charset="0"/>
            </a:endParaRPr>
          </a:p>
        </p:txBody>
      </p:sp>
      <p:sp>
        <p:nvSpPr>
          <p:cNvPr id="3" name="Title 2">
            <a:extLst>
              <a:ext uri="{FF2B5EF4-FFF2-40B4-BE49-F238E27FC236}">
                <a16:creationId xmlns:a16="http://schemas.microsoft.com/office/drawing/2014/main" id="{4A6BD812-BDBC-2220-934F-0FEE28836C41}"/>
              </a:ext>
            </a:extLst>
          </p:cNvPr>
          <p:cNvSpPr>
            <a:spLocks noGrp="1"/>
          </p:cNvSpPr>
          <p:nvPr>
            <p:ph type="title"/>
          </p:nvPr>
        </p:nvSpPr>
        <p:spPr/>
        <p:txBody>
          <a:bodyPr/>
          <a:lstStyle/>
          <a:p>
            <a:r>
              <a:rPr lang="en-IN" b="1" i="1" dirty="0"/>
              <a:t>Plotting the graph</a:t>
            </a:r>
          </a:p>
        </p:txBody>
      </p:sp>
      <p:sp>
        <p:nvSpPr>
          <p:cNvPr id="4" name="Slide Number Placeholder 3">
            <a:extLst>
              <a:ext uri="{FF2B5EF4-FFF2-40B4-BE49-F238E27FC236}">
                <a16:creationId xmlns:a16="http://schemas.microsoft.com/office/drawing/2014/main" id="{E57B2520-71B6-3582-5482-D70DC3A1D9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6" name="Picture 5">
            <a:extLst>
              <a:ext uri="{FF2B5EF4-FFF2-40B4-BE49-F238E27FC236}">
                <a16:creationId xmlns:a16="http://schemas.microsoft.com/office/drawing/2014/main" id="{6C2DD19A-6289-F87D-28FE-6E512F93F791}"/>
              </a:ext>
            </a:extLst>
          </p:cNvPr>
          <p:cNvPicPr>
            <a:picLocks noChangeAspect="1"/>
          </p:cNvPicPr>
          <p:nvPr/>
        </p:nvPicPr>
        <p:blipFill>
          <a:blip r:embed="rId2"/>
          <a:stretch>
            <a:fillRect/>
          </a:stretch>
        </p:blipFill>
        <p:spPr>
          <a:xfrm>
            <a:off x="3817598" y="1079262"/>
            <a:ext cx="5269664" cy="3260918"/>
          </a:xfrm>
          <a:prstGeom prst="rect">
            <a:avLst/>
          </a:prstGeom>
        </p:spPr>
      </p:pic>
    </p:spTree>
    <p:extLst>
      <p:ext uri="{BB962C8B-B14F-4D97-AF65-F5344CB8AC3E}">
        <p14:creationId xmlns:p14="http://schemas.microsoft.com/office/powerpoint/2010/main" val="238766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3D4596-3B0B-9383-803C-59B114EFE8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5" name="Picture 4">
            <a:extLst>
              <a:ext uri="{FF2B5EF4-FFF2-40B4-BE49-F238E27FC236}">
                <a16:creationId xmlns:a16="http://schemas.microsoft.com/office/drawing/2014/main" id="{6B47BFE0-3FB1-4C8C-CBD7-A540F8500623}"/>
              </a:ext>
            </a:extLst>
          </p:cNvPr>
          <p:cNvPicPr>
            <a:picLocks noChangeAspect="1"/>
          </p:cNvPicPr>
          <p:nvPr/>
        </p:nvPicPr>
        <p:blipFill>
          <a:blip r:embed="rId2"/>
          <a:stretch>
            <a:fillRect/>
          </a:stretch>
        </p:blipFill>
        <p:spPr>
          <a:xfrm>
            <a:off x="839367" y="266708"/>
            <a:ext cx="6744047" cy="1511378"/>
          </a:xfrm>
          <a:prstGeom prst="rect">
            <a:avLst/>
          </a:prstGeom>
        </p:spPr>
      </p:pic>
      <p:pic>
        <p:nvPicPr>
          <p:cNvPr id="7" name="Picture 6">
            <a:extLst>
              <a:ext uri="{FF2B5EF4-FFF2-40B4-BE49-F238E27FC236}">
                <a16:creationId xmlns:a16="http://schemas.microsoft.com/office/drawing/2014/main" id="{A844822A-8668-5887-CE46-D3E8194FA5F4}"/>
              </a:ext>
            </a:extLst>
          </p:cNvPr>
          <p:cNvPicPr>
            <a:picLocks noChangeAspect="1"/>
          </p:cNvPicPr>
          <p:nvPr/>
        </p:nvPicPr>
        <p:blipFill>
          <a:blip r:embed="rId3"/>
          <a:stretch>
            <a:fillRect/>
          </a:stretch>
        </p:blipFill>
        <p:spPr>
          <a:xfrm>
            <a:off x="1896697" y="1949292"/>
            <a:ext cx="4629388" cy="2927500"/>
          </a:xfrm>
          <a:prstGeom prst="rect">
            <a:avLst/>
          </a:prstGeom>
        </p:spPr>
      </p:pic>
    </p:spTree>
    <p:extLst>
      <p:ext uri="{BB962C8B-B14F-4D97-AF65-F5344CB8AC3E}">
        <p14:creationId xmlns:p14="http://schemas.microsoft.com/office/powerpoint/2010/main" val="2233152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81DF-85E9-5A30-D359-B9A9DF0D869A}"/>
              </a:ext>
            </a:extLst>
          </p:cNvPr>
          <p:cNvSpPr>
            <a:spLocks noGrp="1"/>
          </p:cNvSpPr>
          <p:nvPr>
            <p:ph type="title"/>
          </p:nvPr>
        </p:nvSpPr>
        <p:spPr>
          <a:xfrm>
            <a:off x="5385211" y="708199"/>
            <a:ext cx="2963400" cy="521734"/>
          </a:xfrm>
        </p:spPr>
        <p:txBody>
          <a:bodyPr/>
          <a:lstStyle/>
          <a:p>
            <a:r>
              <a:rPr lang="en-IN" sz="1800" b="1" i="1" u="sng" dirty="0"/>
              <a:t>Comparing both the graphs</a:t>
            </a:r>
          </a:p>
        </p:txBody>
      </p:sp>
      <p:pic>
        <p:nvPicPr>
          <p:cNvPr id="3" name="object 25">
            <a:extLst>
              <a:ext uri="{FF2B5EF4-FFF2-40B4-BE49-F238E27FC236}">
                <a16:creationId xmlns:a16="http://schemas.microsoft.com/office/drawing/2014/main" id="{0EF840AC-A9CE-6DE2-4130-685E838A36B7}"/>
              </a:ext>
            </a:extLst>
          </p:cNvPr>
          <p:cNvPicPr/>
          <p:nvPr/>
        </p:nvPicPr>
        <p:blipFill>
          <a:blip r:embed="rId2" cstate="print"/>
          <a:stretch>
            <a:fillRect/>
          </a:stretch>
        </p:blipFill>
        <p:spPr>
          <a:xfrm>
            <a:off x="1077451" y="1450332"/>
            <a:ext cx="2902122" cy="1830711"/>
          </a:xfrm>
          <a:prstGeom prst="rect">
            <a:avLst/>
          </a:prstGeom>
        </p:spPr>
      </p:pic>
      <p:pic>
        <p:nvPicPr>
          <p:cNvPr id="4" name="Picture 3">
            <a:extLst>
              <a:ext uri="{FF2B5EF4-FFF2-40B4-BE49-F238E27FC236}">
                <a16:creationId xmlns:a16="http://schemas.microsoft.com/office/drawing/2014/main" id="{3FBC31F7-AEF0-8224-84A9-7349E93C664B}"/>
              </a:ext>
            </a:extLst>
          </p:cNvPr>
          <p:cNvPicPr>
            <a:picLocks noChangeAspect="1"/>
          </p:cNvPicPr>
          <p:nvPr/>
        </p:nvPicPr>
        <p:blipFill>
          <a:blip r:embed="rId3"/>
          <a:stretch>
            <a:fillRect/>
          </a:stretch>
        </p:blipFill>
        <p:spPr>
          <a:xfrm>
            <a:off x="4572000" y="1389108"/>
            <a:ext cx="3312642" cy="2094825"/>
          </a:xfrm>
          <a:prstGeom prst="rect">
            <a:avLst/>
          </a:prstGeom>
        </p:spPr>
      </p:pic>
      <p:sp>
        <p:nvSpPr>
          <p:cNvPr id="5" name="TextBox 4">
            <a:extLst>
              <a:ext uri="{FF2B5EF4-FFF2-40B4-BE49-F238E27FC236}">
                <a16:creationId xmlns:a16="http://schemas.microsoft.com/office/drawing/2014/main" id="{7A8FF781-B953-A688-B069-D2A170248A51}"/>
              </a:ext>
            </a:extLst>
          </p:cNvPr>
          <p:cNvSpPr txBox="1"/>
          <p:nvPr/>
        </p:nvSpPr>
        <p:spPr>
          <a:xfrm>
            <a:off x="2028422" y="3778336"/>
            <a:ext cx="4405373" cy="307777"/>
          </a:xfrm>
          <a:prstGeom prst="rect">
            <a:avLst/>
          </a:prstGeom>
          <a:noFill/>
        </p:spPr>
        <p:txBody>
          <a:bodyPr wrap="none" rtlCol="0">
            <a:spAutoFit/>
          </a:bodyPr>
          <a:lstStyle/>
          <a:p>
            <a:r>
              <a:rPr lang="en-IN" b="1" i="1" dirty="0"/>
              <a:t>Both are having 4 nodes(00,01,11,10) and 2 edges</a:t>
            </a:r>
          </a:p>
        </p:txBody>
      </p:sp>
    </p:spTree>
    <p:extLst>
      <p:ext uri="{BB962C8B-B14F-4D97-AF65-F5344CB8AC3E}">
        <p14:creationId xmlns:p14="http://schemas.microsoft.com/office/powerpoint/2010/main" val="294763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8DE416-4E92-9246-9F59-01A43079F9E6}"/>
              </a:ext>
            </a:extLst>
          </p:cNvPr>
          <p:cNvSpPr>
            <a:spLocks noGrp="1"/>
          </p:cNvSpPr>
          <p:nvPr>
            <p:ph type="title"/>
          </p:nvPr>
        </p:nvSpPr>
        <p:spPr>
          <a:xfrm>
            <a:off x="430225" y="207296"/>
            <a:ext cx="7704000" cy="592200"/>
          </a:xfrm>
        </p:spPr>
        <p:txBody>
          <a:bodyPr/>
          <a:lstStyle/>
          <a:p>
            <a:r>
              <a:rPr lang="en-IN" b="1" dirty="0">
                <a:solidFill>
                  <a:schemeClr val="accent2"/>
                </a:solidFill>
              </a:rPr>
              <a:t>Binary Sequence - 2</a:t>
            </a:r>
          </a:p>
        </p:txBody>
      </p:sp>
      <p:sp>
        <p:nvSpPr>
          <p:cNvPr id="7" name="Slide Number Placeholder 6">
            <a:extLst>
              <a:ext uri="{FF2B5EF4-FFF2-40B4-BE49-F238E27FC236}">
                <a16:creationId xmlns:a16="http://schemas.microsoft.com/office/drawing/2014/main" id="{CC5C0AA2-A375-7DC5-00C7-C3FBCFBF92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3" name="Picture 2">
            <a:extLst>
              <a:ext uri="{FF2B5EF4-FFF2-40B4-BE49-F238E27FC236}">
                <a16:creationId xmlns:a16="http://schemas.microsoft.com/office/drawing/2014/main" id="{D5E1C25A-7C80-27B2-A7FC-3710D28DB975}"/>
              </a:ext>
            </a:extLst>
          </p:cNvPr>
          <p:cNvPicPr>
            <a:picLocks noChangeAspect="1"/>
          </p:cNvPicPr>
          <p:nvPr/>
        </p:nvPicPr>
        <p:blipFill>
          <a:blip r:embed="rId2"/>
          <a:stretch>
            <a:fillRect/>
          </a:stretch>
        </p:blipFill>
        <p:spPr>
          <a:xfrm>
            <a:off x="1784182" y="973680"/>
            <a:ext cx="6490034" cy="3797495"/>
          </a:xfrm>
          <a:prstGeom prst="rect">
            <a:avLst/>
          </a:prstGeom>
        </p:spPr>
      </p:pic>
    </p:spTree>
    <p:extLst>
      <p:ext uri="{BB962C8B-B14F-4D97-AF65-F5344CB8AC3E}">
        <p14:creationId xmlns:p14="http://schemas.microsoft.com/office/powerpoint/2010/main" val="1081876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6A092-3948-5040-1B09-75E0904C2A82}"/>
              </a:ext>
            </a:extLst>
          </p:cNvPr>
          <p:cNvSpPr>
            <a:spLocks noGrp="1"/>
          </p:cNvSpPr>
          <p:nvPr>
            <p:ph type="body" idx="1"/>
          </p:nvPr>
        </p:nvSpPr>
        <p:spPr>
          <a:xfrm>
            <a:off x="56738" y="1311080"/>
            <a:ext cx="3797100" cy="2637248"/>
          </a:xfrm>
        </p:spPr>
        <p:txBody>
          <a:bodyPr/>
          <a:lstStyle/>
          <a:p>
            <a:r>
              <a:rPr lang="en-US" sz="1400" b="0" i="1" dirty="0">
                <a:solidFill>
                  <a:schemeClr val="accent5"/>
                </a:solidFill>
                <a:effectLst/>
                <a:latin typeface="Chivo" panose="020B0604020202020204" charset="0"/>
                <a:ea typeface="Chivo" panose="020B0604020202020204" charset="0"/>
                <a:cs typeface="Chivo" panose="020B0604020202020204" charset="0"/>
              </a:rPr>
              <a:t>The function below uses the Python library </a:t>
            </a:r>
            <a:r>
              <a:rPr lang="en-US" sz="1800" b="1" i="1" dirty="0">
                <a:solidFill>
                  <a:schemeClr val="bg2">
                    <a:lumMod val="60000"/>
                    <a:lumOff val="40000"/>
                  </a:schemeClr>
                </a:solidFill>
                <a:effectLst/>
                <a:latin typeface="Chivo" panose="020B0604020202020204" charset="0"/>
                <a:ea typeface="Chivo" panose="020B0604020202020204" charset="0"/>
                <a:cs typeface="Chivo" panose="020B0604020202020204" charset="0"/>
              </a:rPr>
              <a:t>toyplot</a:t>
            </a:r>
            <a:r>
              <a:rPr lang="en-US" sz="1400" b="0" i="1" dirty="0">
                <a:solidFill>
                  <a:schemeClr val="accent5"/>
                </a:solidFill>
                <a:effectLst/>
                <a:latin typeface="Chivo" panose="020B0604020202020204" charset="0"/>
                <a:ea typeface="Chivo" panose="020B0604020202020204" charset="0"/>
                <a:cs typeface="Chivo" panose="020B0604020202020204" charset="0"/>
              </a:rPr>
              <a:t> to generate a graph from a set of edges. It uses a force-directed algorithm to randomly space the nodes to make it easy to read. </a:t>
            </a:r>
          </a:p>
          <a:p>
            <a:r>
              <a:rPr lang="en-US" sz="1400" b="0" i="1" dirty="0">
                <a:solidFill>
                  <a:schemeClr val="accent5"/>
                </a:solidFill>
                <a:effectLst/>
                <a:latin typeface="Chivo" panose="020B0604020202020204" charset="0"/>
                <a:ea typeface="Chivo" panose="020B0604020202020204" charset="0"/>
                <a:cs typeface="Chivo" panose="020B0604020202020204" charset="0"/>
              </a:rPr>
              <a:t>The edges of the graph are shown with arrows which indicates the direction. </a:t>
            </a:r>
          </a:p>
          <a:p>
            <a:r>
              <a:rPr lang="en-US" sz="1400" b="0" i="1" dirty="0">
                <a:solidFill>
                  <a:schemeClr val="accent5"/>
                </a:solidFill>
                <a:effectLst/>
                <a:latin typeface="Chivo" panose="020B0604020202020204" charset="0"/>
                <a:ea typeface="Chivo" panose="020B0604020202020204" charset="0"/>
                <a:cs typeface="Chivo" panose="020B0604020202020204" charset="0"/>
              </a:rPr>
              <a:t>The function below itself simply takes the edge information we generated and a number of styling options for the plot.</a:t>
            </a:r>
            <a:endParaRPr lang="en-IN" sz="1400" i="1" dirty="0">
              <a:solidFill>
                <a:schemeClr val="accent5"/>
              </a:solidFill>
              <a:latin typeface="Chivo" panose="020B0604020202020204" charset="0"/>
              <a:ea typeface="Chivo" panose="020B0604020202020204" charset="0"/>
              <a:cs typeface="Chivo" panose="020B0604020202020204" charset="0"/>
            </a:endParaRPr>
          </a:p>
        </p:txBody>
      </p:sp>
      <p:sp>
        <p:nvSpPr>
          <p:cNvPr id="3" name="Title 2">
            <a:extLst>
              <a:ext uri="{FF2B5EF4-FFF2-40B4-BE49-F238E27FC236}">
                <a16:creationId xmlns:a16="http://schemas.microsoft.com/office/drawing/2014/main" id="{4A6BD812-BDBC-2220-934F-0FEE28836C41}"/>
              </a:ext>
            </a:extLst>
          </p:cNvPr>
          <p:cNvSpPr>
            <a:spLocks noGrp="1"/>
          </p:cNvSpPr>
          <p:nvPr>
            <p:ph type="title"/>
          </p:nvPr>
        </p:nvSpPr>
        <p:spPr/>
        <p:txBody>
          <a:bodyPr/>
          <a:lstStyle/>
          <a:p>
            <a:r>
              <a:rPr lang="en-IN" b="1" i="1" dirty="0"/>
              <a:t>Plotting the graph</a:t>
            </a:r>
          </a:p>
        </p:txBody>
      </p:sp>
      <p:sp>
        <p:nvSpPr>
          <p:cNvPr id="4" name="Slide Number Placeholder 3">
            <a:extLst>
              <a:ext uri="{FF2B5EF4-FFF2-40B4-BE49-F238E27FC236}">
                <a16:creationId xmlns:a16="http://schemas.microsoft.com/office/drawing/2014/main" id="{E57B2520-71B6-3582-5482-D70DC3A1D9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6" name="Picture 5">
            <a:extLst>
              <a:ext uri="{FF2B5EF4-FFF2-40B4-BE49-F238E27FC236}">
                <a16:creationId xmlns:a16="http://schemas.microsoft.com/office/drawing/2014/main" id="{6C2DD19A-6289-F87D-28FE-6E512F93F791}"/>
              </a:ext>
            </a:extLst>
          </p:cNvPr>
          <p:cNvPicPr>
            <a:picLocks noChangeAspect="1"/>
          </p:cNvPicPr>
          <p:nvPr/>
        </p:nvPicPr>
        <p:blipFill>
          <a:blip r:embed="rId2"/>
          <a:stretch>
            <a:fillRect/>
          </a:stretch>
        </p:blipFill>
        <p:spPr>
          <a:xfrm>
            <a:off x="3817598" y="1079262"/>
            <a:ext cx="5269664" cy="3260918"/>
          </a:xfrm>
          <a:prstGeom prst="rect">
            <a:avLst/>
          </a:prstGeom>
        </p:spPr>
      </p:pic>
    </p:spTree>
    <p:extLst>
      <p:ext uri="{BB962C8B-B14F-4D97-AF65-F5344CB8AC3E}">
        <p14:creationId xmlns:p14="http://schemas.microsoft.com/office/powerpoint/2010/main" val="1961610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3D4596-3B0B-9383-803C-59B114EFE8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4" name="Picture 3">
            <a:extLst>
              <a:ext uri="{FF2B5EF4-FFF2-40B4-BE49-F238E27FC236}">
                <a16:creationId xmlns:a16="http://schemas.microsoft.com/office/drawing/2014/main" id="{7142AE52-17DB-BF4A-87B2-054068B8A70C}"/>
              </a:ext>
            </a:extLst>
          </p:cNvPr>
          <p:cNvPicPr>
            <a:picLocks noChangeAspect="1"/>
          </p:cNvPicPr>
          <p:nvPr/>
        </p:nvPicPr>
        <p:blipFill>
          <a:blip r:embed="rId2"/>
          <a:stretch>
            <a:fillRect/>
          </a:stretch>
        </p:blipFill>
        <p:spPr>
          <a:xfrm>
            <a:off x="234501" y="1825764"/>
            <a:ext cx="5075299" cy="1683728"/>
          </a:xfrm>
          <a:prstGeom prst="rect">
            <a:avLst/>
          </a:prstGeom>
        </p:spPr>
      </p:pic>
      <p:pic>
        <p:nvPicPr>
          <p:cNvPr id="8" name="Picture 7">
            <a:extLst>
              <a:ext uri="{FF2B5EF4-FFF2-40B4-BE49-F238E27FC236}">
                <a16:creationId xmlns:a16="http://schemas.microsoft.com/office/drawing/2014/main" id="{3BD2F743-6BC1-6E13-F414-154EADA0A0B1}"/>
              </a:ext>
            </a:extLst>
          </p:cNvPr>
          <p:cNvPicPr>
            <a:picLocks noChangeAspect="1"/>
          </p:cNvPicPr>
          <p:nvPr/>
        </p:nvPicPr>
        <p:blipFill>
          <a:blip r:embed="rId3"/>
          <a:stretch>
            <a:fillRect/>
          </a:stretch>
        </p:blipFill>
        <p:spPr>
          <a:xfrm>
            <a:off x="5475912" y="668864"/>
            <a:ext cx="2635385" cy="4102311"/>
          </a:xfrm>
          <a:prstGeom prst="rect">
            <a:avLst/>
          </a:prstGeom>
        </p:spPr>
      </p:pic>
      <p:sp>
        <p:nvSpPr>
          <p:cNvPr id="9" name="TextBox 8">
            <a:extLst>
              <a:ext uri="{FF2B5EF4-FFF2-40B4-BE49-F238E27FC236}">
                <a16:creationId xmlns:a16="http://schemas.microsoft.com/office/drawing/2014/main" id="{2C86DBAA-0C7A-43B6-B58F-386D9FF9A48F}"/>
              </a:ext>
            </a:extLst>
          </p:cNvPr>
          <p:cNvSpPr txBox="1"/>
          <p:nvPr/>
        </p:nvSpPr>
        <p:spPr>
          <a:xfrm>
            <a:off x="850006" y="1133342"/>
            <a:ext cx="2972289" cy="369332"/>
          </a:xfrm>
          <a:prstGeom prst="rect">
            <a:avLst/>
          </a:prstGeom>
          <a:noFill/>
        </p:spPr>
        <p:txBody>
          <a:bodyPr wrap="none" rtlCol="0">
            <a:spAutoFit/>
          </a:bodyPr>
          <a:lstStyle/>
          <a:p>
            <a:r>
              <a:rPr lang="en-IN" sz="1800" b="1" i="1" dirty="0">
                <a:solidFill>
                  <a:schemeClr val="accent6"/>
                </a:solidFill>
                <a:latin typeface="Chivo" panose="020B0604020202020204" charset="0"/>
                <a:ea typeface="Chivo" panose="020B0604020202020204" charset="0"/>
                <a:cs typeface="Chivo" panose="020B0604020202020204" charset="0"/>
              </a:rPr>
              <a:t>K-universal binary string</a:t>
            </a:r>
          </a:p>
        </p:txBody>
      </p:sp>
    </p:spTree>
    <p:extLst>
      <p:ext uri="{BB962C8B-B14F-4D97-AF65-F5344CB8AC3E}">
        <p14:creationId xmlns:p14="http://schemas.microsoft.com/office/powerpoint/2010/main" val="2273052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902C-483F-BFFA-F54E-ED8817618F44}"/>
              </a:ext>
            </a:extLst>
          </p:cNvPr>
          <p:cNvSpPr>
            <a:spLocks noGrp="1"/>
          </p:cNvSpPr>
          <p:nvPr>
            <p:ph type="title"/>
          </p:nvPr>
        </p:nvSpPr>
        <p:spPr>
          <a:xfrm>
            <a:off x="934164" y="1944000"/>
            <a:ext cx="6953700" cy="1255500"/>
          </a:xfrm>
          <a:ln w="38100">
            <a:solidFill>
              <a:schemeClr val="bg1">
                <a:lumMod val="50000"/>
              </a:schemeClr>
            </a:solidFill>
          </a:ln>
        </p:spPr>
        <p:txBody>
          <a:bodyPr/>
          <a:lstStyle/>
          <a:p>
            <a:r>
              <a:rPr lang="en-IN" sz="4400" i="1" dirty="0"/>
              <a:t>Example with Sequence data</a:t>
            </a:r>
          </a:p>
        </p:txBody>
      </p:sp>
      <p:sp>
        <p:nvSpPr>
          <p:cNvPr id="4" name="Slide Number Placeholder 3">
            <a:extLst>
              <a:ext uri="{FF2B5EF4-FFF2-40B4-BE49-F238E27FC236}">
                <a16:creationId xmlns:a16="http://schemas.microsoft.com/office/drawing/2014/main" id="{9F1566C4-ABDF-E115-BE3F-A6B4DF734B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144714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5AEF3D-28E1-008A-F402-3C6546E547DC}"/>
              </a:ext>
            </a:extLst>
          </p:cNvPr>
          <p:cNvSpPr>
            <a:spLocks noGrp="1"/>
          </p:cNvSpPr>
          <p:nvPr>
            <p:ph type="body" idx="2"/>
          </p:nvPr>
        </p:nvSpPr>
        <p:spPr>
          <a:xfrm>
            <a:off x="398028" y="434364"/>
            <a:ext cx="3675600" cy="806491"/>
          </a:xfrm>
        </p:spPr>
        <p:txBody>
          <a:bodyPr/>
          <a:lstStyle/>
          <a:p>
            <a:r>
              <a:rPr lang="en-IN" i="1" dirty="0"/>
              <a:t>Lets generate some randomly selected data as our sequence</a:t>
            </a:r>
          </a:p>
        </p:txBody>
      </p:sp>
      <p:sp>
        <p:nvSpPr>
          <p:cNvPr id="5" name="Slide Number Placeholder 4">
            <a:extLst>
              <a:ext uri="{FF2B5EF4-FFF2-40B4-BE49-F238E27FC236}">
                <a16:creationId xmlns:a16="http://schemas.microsoft.com/office/drawing/2014/main" id="{67BF8D8B-BE6B-AC08-BCFA-2E581B6BE0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9" name="Picture 8">
            <a:extLst>
              <a:ext uri="{FF2B5EF4-FFF2-40B4-BE49-F238E27FC236}">
                <a16:creationId xmlns:a16="http://schemas.microsoft.com/office/drawing/2014/main" id="{BFFA1D26-06F6-6D2E-A27A-9B1A247EC72F}"/>
              </a:ext>
            </a:extLst>
          </p:cNvPr>
          <p:cNvPicPr>
            <a:picLocks noChangeAspect="1"/>
          </p:cNvPicPr>
          <p:nvPr/>
        </p:nvPicPr>
        <p:blipFill>
          <a:blip r:embed="rId2"/>
          <a:stretch>
            <a:fillRect/>
          </a:stretch>
        </p:blipFill>
        <p:spPr>
          <a:xfrm>
            <a:off x="2604509" y="1240855"/>
            <a:ext cx="5931205" cy="806491"/>
          </a:xfrm>
          <a:prstGeom prst="rect">
            <a:avLst/>
          </a:prstGeom>
        </p:spPr>
      </p:pic>
      <p:sp>
        <p:nvSpPr>
          <p:cNvPr id="10" name="Text Placeholder 2">
            <a:extLst>
              <a:ext uri="{FF2B5EF4-FFF2-40B4-BE49-F238E27FC236}">
                <a16:creationId xmlns:a16="http://schemas.microsoft.com/office/drawing/2014/main" id="{C9C1CFBD-B913-AB5A-8312-B2D0DF3AC224}"/>
              </a:ext>
            </a:extLst>
          </p:cNvPr>
          <p:cNvSpPr txBox="1">
            <a:spLocks/>
          </p:cNvSpPr>
          <p:nvPr/>
        </p:nvSpPr>
        <p:spPr>
          <a:xfrm>
            <a:off x="4368060" y="2783004"/>
            <a:ext cx="3333921" cy="8064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1"/>
              </a:buClr>
              <a:buSzPts val="1600"/>
              <a:buFont typeface="Chivo"/>
              <a:buChar char="●"/>
              <a:defRPr sz="1600" b="0" i="0" u="none" strike="noStrike" cap="none">
                <a:solidFill>
                  <a:schemeClr val="lt1"/>
                </a:solidFill>
                <a:latin typeface="Chivo"/>
                <a:ea typeface="Chivo"/>
                <a:cs typeface="Chivo"/>
                <a:sym typeface="Chivo"/>
              </a:defRPr>
            </a:lvl1pPr>
            <a:lvl2pPr marL="914400" marR="0" lvl="1" indent="-330200" algn="l" rtl="0">
              <a:lnSpc>
                <a:spcPct val="100000"/>
              </a:lnSpc>
              <a:spcBef>
                <a:spcPts val="100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2pPr>
            <a:lvl3pPr marL="1371600" marR="0" lvl="2"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3pPr>
            <a:lvl4pPr marL="1828800" marR="0" lvl="3"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4pPr>
            <a:lvl5pPr marL="2286000" marR="0" lvl="4"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5pPr>
            <a:lvl6pPr marL="2743200" marR="0" lvl="5"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6pPr>
            <a:lvl7pPr marL="3200400" marR="0" lvl="6"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7pPr>
            <a:lvl8pPr marL="3657600" marR="0" lvl="7"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8pPr>
            <a:lvl9pPr marL="4114800" marR="0" lvl="8" indent="-330200" algn="l" rtl="0">
              <a:lnSpc>
                <a:spcPct val="100000"/>
              </a:lnSpc>
              <a:spcBef>
                <a:spcPts val="0"/>
              </a:spcBef>
              <a:spcAft>
                <a:spcPts val="0"/>
              </a:spcAft>
              <a:buClr>
                <a:schemeClr val="lt1"/>
              </a:buClr>
              <a:buSzPts val="1600"/>
              <a:buFont typeface="Chivo"/>
              <a:buChar char="■"/>
              <a:defRPr sz="1600" b="0" i="0" u="none" strike="noStrike" cap="none">
                <a:solidFill>
                  <a:schemeClr val="lt1"/>
                </a:solidFill>
                <a:latin typeface="Chivo"/>
                <a:ea typeface="Chivo"/>
                <a:cs typeface="Chivo"/>
                <a:sym typeface="Chivo"/>
              </a:defRPr>
            </a:lvl9pPr>
          </a:lstStyle>
          <a:p>
            <a:r>
              <a:rPr lang="en-IN" i="1" dirty="0"/>
              <a:t>Randomly generated genome of length 25</a:t>
            </a:r>
          </a:p>
        </p:txBody>
      </p:sp>
      <p:pic>
        <p:nvPicPr>
          <p:cNvPr id="12" name="Picture 11">
            <a:extLst>
              <a:ext uri="{FF2B5EF4-FFF2-40B4-BE49-F238E27FC236}">
                <a16:creationId xmlns:a16="http://schemas.microsoft.com/office/drawing/2014/main" id="{CBEF9F67-A789-88E5-40BD-07017D2EC4DC}"/>
              </a:ext>
            </a:extLst>
          </p:cNvPr>
          <p:cNvPicPr>
            <a:picLocks noChangeAspect="1"/>
          </p:cNvPicPr>
          <p:nvPr/>
        </p:nvPicPr>
        <p:blipFill>
          <a:blip r:embed="rId3"/>
          <a:stretch>
            <a:fillRect/>
          </a:stretch>
        </p:blipFill>
        <p:spPr>
          <a:xfrm>
            <a:off x="937548" y="2475255"/>
            <a:ext cx="3333921" cy="1587582"/>
          </a:xfrm>
          <a:prstGeom prst="rect">
            <a:avLst/>
          </a:prstGeom>
        </p:spPr>
      </p:pic>
    </p:spTree>
    <p:extLst>
      <p:ext uri="{BB962C8B-B14F-4D97-AF65-F5344CB8AC3E}">
        <p14:creationId xmlns:p14="http://schemas.microsoft.com/office/powerpoint/2010/main" val="1976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36"/>
          <p:cNvSpPr/>
          <p:nvPr/>
        </p:nvSpPr>
        <p:spPr>
          <a:xfrm>
            <a:off x="1518025" y="1678814"/>
            <a:ext cx="807300" cy="807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4168346" y="1678814"/>
            <a:ext cx="807300" cy="807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6818669" y="1678814"/>
            <a:ext cx="807300" cy="807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txBox="1">
            <a:spLocks noGrp="1"/>
          </p:cNvSpPr>
          <p:nvPr>
            <p:ph type="subTitle" idx="1"/>
          </p:nvPr>
        </p:nvSpPr>
        <p:spPr>
          <a:xfrm>
            <a:off x="521100" y="2680514"/>
            <a:ext cx="2828302"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From which strand</a:t>
            </a:r>
            <a:endParaRPr dirty="0"/>
          </a:p>
        </p:txBody>
      </p:sp>
      <p:sp>
        <p:nvSpPr>
          <p:cNvPr id="1451" name="Google Shape;1451;p36"/>
          <p:cNvSpPr txBox="1">
            <a:spLocks noGrp="1"/>
          </p:cNvSpPr>
          <p:nvPr>
            <p:ph type="subTitle" idx="4"/>
          </p:nvPr>
        </p:nvSpPr>
        <p:spPr>
          <a:xfrm>
            <a:off x="3428103" y="263845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Errors</a:t>
            </a:r>
            <a:endParaRPr dirty="0"/>
          </a:p>
        </p:txBody>
      </p:sp>
      <p:sp>
        <p:nvSpPr>
          <p:cNvPr id="1452" name="Google Shape;1452;p36"/>
          <p:cNvSpPr txBox="1">
            <a:spLocks noGrp="1"/>
          </p:cNvSpPr>
          <p:nvPr>
            <p:ph type="subTitle" idx="2"/>
          </p:nvPr>
        </p:nvSpPr>
        <p:spPr>
          <a:xfrm>
            <a:off x="791351" y="3302705"/>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i="1" dirty="0">
                <a:solidFill>
                  <a:schemeClr val="bg2">
                    <a:lumMod val="40000"/>
                    <a:lumOff val="60000"/>
                  </a:schemeClr>
                </a:solidFill>
              </a:rPr>
              <a:t>DNA is double stranded, and we don’t know from which strand the read derives from</a:t>
            </a:r>
            <a:endParaRPr sz="1400" i="1" dirty="0">
              <a:solidFill>
                <a:schemeClr val="bg2">
                  <a:lumMod val="40000"/>
                  <a:lumOff val="60000"/>
                </a:schemeClr>
              </a:solidFill>
            </a:endParaRPr>
          </a:p>
        </p:txBody>
      </p:sp>
      <p:sp>
        <p:nvSpPr>
          <p:cNvPr id="1453" name="Google Shape;1453;p36"/>
          <p:cNvSpPr txBox="1">
            <a:spLocks noGrp="1"/>
          </p:cNvSpPr>
          <p:nvPr>
            <p:ph type="subTitle" idx="7"/>
          </p:nvPr>
        </p:nvSpPr>
        <p:spPr>
          <a:xfrm>
            <a:off x="6078416" y="263845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Gaps</a:t>
            </a:r>
            <a:endParaRPr dirty="0"/>
          </a:p>
        </p:txBody>
      </p:sp>
      <p:sp>
        <p:nvSpPr>
          <p:cNvPr id="1454" name="Google Shape;1454;p36"/>
          <p:cNvSpPr txBox="1">
            <a:spLocks noGrp="1"/>
          </p:cNvSpPr>
          <p:nvPr>
            <p:ph type="title"/>
          </p:nvPr>
        </p:nvSpPr>
        <p:spPr>
          <a:xfrm>
            <a:off x="1478734" y="1818764"/>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455" name="Google Shape;1455;p36"/>
          <p:cNvSpPr txBox="1">
            <a:spLocks noGrp="1"/>
          </p:cNvSpPr>
          <p:nvPr>
            <p:ph type="title" idx="3"/>
          </p:nvPr>
        </p:nvSpPr>
        <p:spPr>
          <a:xfrm>
            <a:off x="4129048" y="1818764"/>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456" name="Google Shape;1456;p36"/>
          <p:cNvSpPr txBox="1">
            <a:spLocks noGrp="1"/>
          </p:cNvSpPr>
          <p:nvPr>
            <p:ph type="title" idx="6"/>
          </p:nvPr>
        </p:nvSpPr>
        <p:spPr>
          <a:xfrm>
            <a:off x="6779363" y="1818764"/>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457" name="Google Shape;1457;p36"/>
          <p:cNvSpPr txBox="1">
            <a:spLocks noGrp="1"/>
          </p:cNvSpPr>
          <p:nvPr>
            <p:ph type="subTitle" idx="5"/>
          </p:nvPr>
        </p:nvSpPr>
        <p:spPr>
          <a:xfrm>
            <a:off x="3428096" y="3201579"/>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i="1" dirty="0">
                <a:solidFill>
                  <a:schemeClr val="tx2">
                    <a:lumMod val="40000"/>
                    <a:lumOff val="60000"/>
                  </a:schemeClr>
                </a:solidFill>
              </a:rPr>
              <a:t>Modern sequencing machines are not perfect and they may generate errors</a:t>
            </a:r>
            <a:endParaRPr sz="1400" i="1" dirty="0">
              <a:solidFill>
                <a:schemeClr val="tx2">
                  <a:lumMod val="40000"/>
                  <a:lumOff val="60000"/>
                </a:schemeClr>
              </a:solidFill>
            </a:endParaRPr>
          </a:p>
        </p:txBody>
      </p:sp>
      <p:sp>
        <p:nvSpPr>
          <p:cNvPr id="1458" name="Google Shape;1458;p36"/>
          <p:cNvSpPr txBox="1">
            <a:spLocks noGrp="1"/>
          </p:cNvSpPr>
          <p:nvPr>
            <p:ph type="subTitle" idx="8"/>
          </p:nvPr>
        </p:nvSpPr>
        <p:spPr>
          <a:xfrm>
            <a:off x="6064841" y="3254448"/>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400" i="1" dirty="0">
                <a:solidFill>
                  <a:schemeClr val="accent1">
                    <a:lumMod val="60000"/>
                    <a:lumOff val="40000"/>
                  </a:schemeClr>
                </a:solidFill>
              </a:rPr>
              <a:t>Some regions of the genome may not be covered by a reads</a:t>
            </a:r>
            <a:endParaRPr sz="1400" i="1" dirty="0">
              <a:solidFill>
                <a:schemeClr val="accent1">
                  <a:lumMod val="60000"/>
                  <a:lumOff val="40000"/>
                </a:schemeClr>
              </a:solidFill>
            </a:endParaRPr>
          </a:p>
        </p:txBody>
      </p:sp>
      <p:sp>
        <p:nvSpPr>
          <p:cNvPr id="1459" name="Google Shape;1459;p36"/>
          <p:cNvSpPr txBox="1">
            <a:spLocks noGrp="1"/>
          </p:cNvSpPr>
          <p:nvPr>
            <p:ph type="title" idx="9"/>
          </p:nvPr>
        </p:nvSpPr>
        <p:spPr>
          <a:xfrm>
            <a:off x="1137150" y="31828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EXACTLY IS THE PROBLEM?</a:t>
            </a:r>
            <a:endParaRPr sz="2800" dirty="0"/>
          </a:p>
        </p:txBody>
      </p:sp>
      <p:sp>
        <p:nvSpPr>
          <p:cNvPr id="1460" name="Google Shape;1460;p36"/>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 name="Google Shape;1452;p36">
            <a:extLst>
              <a:ext uri="{FF2B5EF4-FFF2-40B4-BE49-F238E27FC236}">
                <a16:creationId xmlns:a16="http://schemas.microsoft.com/office/drawing/2014/main" id="{582089A7-C34C-08A6-A974-03806AEE4A33}"/>
              </a:ext>
            </a:extLst>
          </p:cNvPr>
          <p:cNvSpPr txBox="1">
            <a:spLocks/>
          </p:cNvSpPr>
          <p:nvPr/>
        </p:nvSpPr>
        <p:spPr>
          <a:xfrm>
            <a:off x="1310210" y="644671"/>
            <a:ext cx="6037185"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1pPr>
            <a:lvl2pPr marL="914400" marR="0" lvl="1"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2pPr>
            <a:lvl3pPr marL="1371600" marR="0" lvl="2"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3pPr>
            <a:lvl4pPr marL="1828800" marR="0" lvl="3"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4pPr>
            <a:lvl5pPr marL="2286000" marR="0" lvl="4"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5pPr>
            <a:lvl6pPr marL="2743200" marR="0" lvl="5"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6pPr>
            <a:lvl7pPr marL="3200400" marR="0" lvl="6"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7pPr>
            <a:lvl8pPr marL="3657600" marR="0" lvl="7"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8pPr>
            <a:lvl9pPr marL="4114800" marR="0" lvl="8" indent="-330200" algn="l" rtl="0">
              <a:lnSpc>
                <a:spcPct val="100000"/>
              </a:lnSpc>
              <a:spcBef>
                <a:spcPts val="0"/>
              </a:spcBef>
              <a:spcAft>
                <a:spcPts val="0"/>
              </a:spcAft>
              <a:buClr>
                <a:schemeClr val="lt1"/>
              </a:buClr>
              <a:buSzPts val="1600"/>
              <a:buFont typeface="Chivo"/>
              <a:buNone/>
              <a:defRPr sz="1600" b="0" i="0" u="none" strike="noStrike" cap="none">
                <a:solidFill>
                  <a:schemeClr val="lt1"/>
                </a:solidFill>
                <a:latin typeface="Chivo"/>
                <a:ea typeface="Chivo"/>
                <a:cs typeface="Chivo"/>
                <a:sym typeface="Chivo"/>
              </a:defRPr>
            </a:lvl9pPr>
          </a:lstStyle>
          <a:p>
            <a:pPr marL="0" indent="0"/>
            <a:r>
              <a:rPr lang="en-US" sz="1400" i="1" dirty="0">
                <a:solidFill>
                  <a:schemeClr val="accent6">
                    <a:lumMod val="85000"/>
                  </a:schemeClr>
                </a:solidFill>
              </a:rPr>
              <a:t>Genome Assembly is more harder than its appearing</a:t>
            </a:r>
          </a:p>
        </p:txBody>
      </p:sp>
      <p:sp>
        <p:nvSpPr>
          <p:cNvPr id="4" name="TextBox 3">
            <a:extLst>
              <a:ext uri="{FF2B5EF4-FFF2-40B4-BE49-F238E27FC236}">
                <a16:creationId xmlns:a16="http://schemas.microsoft.com/office/drawing/2014/main" id="{32A3E590-AF4B-0D64-F116-9DAC1091EA03}"/>
              </a:ext>
            </a:extLst>
          </p:cNvPr>
          <p:cNvSpPr txBox="1"/>
          <p:nvPr/>
        </p:nvSpPr>
        <p:spPr>
          <a:xfrm>
            <a:off x="1935251" y="4239243"/>
            <a:ext cx="6453926" cy="692497"/>
          </a:xfrm>
          <a:prstGeom prst="rect">
            <a:avLst/>
          </a:prstGeom>
          <a:noFill/>
        </p:spPr>
        <p:txBody>
          <a:bodyPr wrap="square">
            <a:spAutoFit/>
          </a:bodyPr>
          <a:lstStyle/>
          <a:p>
            <a:pPr marL="0" lvl="0" indent="0" algn="ctr" rtl="0">
              <a:spcBef>
                <a:spcPts val="0"/>
              </a:spcBef>
              <a:spcAft>
                <a:spcPts val="0"/>
              </a:spcAft>
              <a:buNone/>
            </a:pPr>
            <a:r>
              <a:rPr lang="en-IN" sz="1300" i="1" dirty="0">
                <a:solidFill>
                  <a:schemeClr val="accent6">
                    <a:lumMod val="85000"/>
                  </a:schemeClr>
                </a:solidFill>
                <a:latin typeface="Chivo" panose="020B0604020202020204" charset="0"/>
                <a:ea typeface="Chivo" panose="020B0604020202020204" charset="0"/>
                <a:cs typeface="Chivo" panose="020B0604020202020204" charset="0"/>
              </a:rPr>
              <a:t>Throughout our presentation we will assume reads come from same strand, have no errors and exhibit perfect coverage , every k- mer substring is generated as a read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F82F87-2B3F-D5A6-9A80-DC8619DE9D65}"/>
              </a:ext>
            </a:extLst>
          </p:cNvPr>
          <p:cNvPicPr>
            <a:picLocks noChangeAspect="1"/>
          </p:cNvPicPr>
          <p:nvPr/>
        </p:nvPicPr>
        <p:blipFill>
          <a:blip r:embed="rId2"/>
          <a:stretch>
            <a:fillRect/>
          </a:stretch>
        </p:blipFill>
        <p:spPr>
          <a:xfrm>
            <a:off x="1160983" y="708676"/>
            <a:ext cx="6693244" cy="4292821"/>
          </a:xfrm>
          <a:prstGeom prst="rect">
            <a:avLst/>
          </a:prstGeom>
        </p:spPr>
      </p:pic>
      <p:sp>
        <p:nvSpPr>
          <p:cNvPr id="6" name="TextBox 5">
            <a:extLst>
              <a:ext uri="{FF2B5EF4-FFF2-40B4-BE49-F238E27FC236}">
                <a16:creationId xmlns:a16="http://schemas.microsoft.com/office/drawing/2014/main" id="{52B39CDA-29B2-7F4D-6A9B-6235C2492B1E}"/>
              </a:ext>
            </a:extLst>
          </p:cNvPr>
          <p:cNvSpPr txBox="1"/>
          <p:nvPr/>
        </p:nvSpPr>
        <p:spPr>
          <a:xfrm>
            <a:off x="6233374" y="45076"/>
            <a:ext cx="2816797" cy="369332"/>
          </a:xfrm>
          <a:prstGeom prst="rect">
            <a:avLst/>
          </a:prstGeom>
          <a:noFill/>
        </p:spPr>
        <p:txBody>
          <a:bodyPr wrap="none" rtlCol="0">
            <a:spAutoFit/>
          </a:bodyPr>
          <a:lstStyle/>
          <a:p>
            <a:r>
              <a:rPr lang="en-IN" sz="1800" i="1" dirty="0">
                <a:solidFill>
                  <a:schemeClr val="accent2"/>
                </a:solidFill>
                <a:latin typeface="Chivo" panose="020B0604020202020204" charset="0"/>
                <a:ea typeface="Chivo" panose="020B0604020202020204" charset="0"/>
                <a:cs typeface="Chivo" panose="020B0604020202020204" charset="0"/>
              </a:rPr>
              <a:t>K-mers of our sequence</a:t>
            </a:r>
          </a:p>
        </p:txBody>
      </p:sp>
    </p:spTree>
    <p:extLst>
      <p:ext uri="{BB962C8B-B14F-4D97-AF65-F5344CB8AC3E}">
        <p14:creationId xmlns:p14="http://schemas.microsoft.com/office/powerpoint/2010/main" val="3860029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BB6B18-7420-B105-05A2-DB52AC66996A}"/>
              </a:ext>
            </a:extLst>
          </p:cNvPr>
          <p:cNvPicPr>
            <a:picLocks noChangeAspect="1"/>
          </p:cNvPicPr>
          <p:nvPr/>
        </p:nvPicPr>
        <p:blipFill>
          <a:blip r:embed="rId2"/>
          <a:stretch>
            <a:fillRect/>
          </a:stretch>
        </p:blipFill>
        <p:spPr>
          <a:xfrm>
            <a:off x="1302172" y="612262"/>
            <a:ext cx="6166167" cy="4318222"/>
          </a:xfrm>
          <a:prstGeom prst="rect">
            <a:avLst/>
          </a:prstGeom>
        </p:spPr>
      </p:pic>
      <p:sp>
        <p:nvSpPr>
          <p:cNvPr id="6" name="TextBox 5">
            <a:extLst>
              <a:ext uri="{FF2B5EF4-FFF2-40B4-BE49-F238E27FC236}">
                <a16:creationId xmlns:a16="http://schemas.microsoft.com/office/drawing/2014/main" id="{A2137E25-B18D-A60C-79BF-9B1C0D411551}"/>
              </a:ext>
            </a:extLst>
          </p:cNvPr>
          <p:cNvSpPr txBox="1"/>
          <p:nvPr/>
        </p:nvSpPr>
        <p:spPr>
          <a:xfrm>
            <a:off x="6181858" y="148106"/>
            <a:ext cx="2906565" cy="369332"/>
          </a:xfrm>
          <a:prstGeom prst="rect">
            <a:avLst/>
          </a:prstGeom>
          <a:noFill/>
        </p:spPr>
        <p:txBody>
          <a:bodyPr wrap="none" rtlCol="0">
            <a:spAutoFit/>
          </a:bodyPr>
          <a:lstStyle/>
          <a:p>
            <a:r>
              <a:rPr lang="en-IN" sz="1800" i="1" dirty="0">
                <a:solidFill>
                  <a:schemeClr val="accent2"/>
                </a:solidFill>
                <a:latin typeface="Chivo" panose="020B0604020202020204" charset="0"/>
                <a:ea typeface="Chivo" panose="020B0604020202020204" charset="0"/>
                <a:cs typeface="Chivo" panose="020B0604020202020204" charset="0"/>
              </a:rPr>
              <a:t>Edges for sequence data</a:t>
            </a:r>
          </a:p>
        </p:txBody>
      </p:sp>
    </p:spTree>
    <p:extLst>
      <p:ext uri="{BB962C8B-B14F-4D97-AF65-F5344CB8AC3E}">
        <p14:creationId xmlns:p14="http://schemas.microsoft.com/office/powerpoint/2010/main" val="3043212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1E25-A85F-F084-8227-636A91203B56}"/>
              </a:ext>
            </a:extLst>
          </p:cNvPr>
          <p:cNvSpPr>
            <a:spLocks noGrp="1"/>
          </p:cNvSpPr>
          <p:nvPr>
            <p:ph type="title"/>
          </p:nvPr>
        </p:nvSpPr>
        <p:spPr/>
        <p:txBody>
          <a:bodyPr/>
          <a:lstStyle/>
          <a:p>
            <a:r>
              <a:rPr lang="en-IN" b="1" dirty="0"/>
              <a:t>Graph for k=6</a:t>
            </a:r>
          </a:p>
        </p:txBody>
      </p:sp>
      <p:sp>
        <p:nvSpPr>
          <p:cNvPr id="3" name="Slide Number Placeholder 2">
            <a:extLst>
              <a:ext uri="{FF2B5EF4-FFF2-40B4-BE49-F238E27FC236}">
                <a16:creationId xmlns:a16="http://schemas.microsoft.com/office/drawing/2014/main" id="{056D132A-71E2-6D4C-B4CC-14D4C4D767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5" name="Picture 4">
            <a:extLst>
              <a:ext uri="{FF2B5EF4-FFF2-40B4-BE49-F238E27FC236}">
                <a16:creationId xmlns:a16="http://schemas.microsoft.com/office/drawing/2014/main" id="{A77D7312-7BE4-5FA3-D302-D92107DA7A7E}"/>
              </a:ext>
            </a:extLst>
          </p:cNvPr>
          <p:cNvPicPr>
            <a:picLocks noChangeAspect="1"/>
          </p:cNvPicPr>
          <p:nvPr/>
        </p:nvPicPr>
        <p:blipFill>
          <a:blip r:embed="rId2"/>
          <a:stretch>
            <a:fillRect/>
          </a:stretch>
        </p:blipFill>
        <p:spPr>
          <a:xfrm>
            <a:off x="1479838" y="1254663"/>
            <a:ext cx="5848651" cy="2432175"/>
          </a:xfrm>
          <a:prstGeom prst="rect">
            <a:avLst/>
          </a:prstGeom>
        </p:spPr>
      </p:pic>
      <p:sp>
        <p:nvSpPr>
          <p:cNvPr id="7" name="TextBox 6">
            <a:extLst>
              <a:ext uri="{FF2B5EF4-FFF2-40B4-BE49-F238E27FC236}">
                <a16:creationId xmlns:a16="http://schemas.microsoft.com/office/drawing/2014/main" id="{3C065042-E7A7-A638-9264-CC22E6BB7367}"/>
              </a:ext>
            </a:extLst>
          </p:cNvPr>
          <p:cNvSpPr txBox="1"/>
          <p:nvPr/>
        </p:nvSpPr>
        <p:spPr>
          <a:xfrm>
            <a:off x="1647675" y="3961702"/>
            <a:ext cx="5512979" cy="523220"/>
          </a:xfrm>
          <a:prstGeom prst="rect">
            <a:avLst/>
          </a:prstGeom>
          <a:noFill/>
        </p:spPr>
        <p:txBody>
          <a:bodyPr wrap="square">
            <a:spAutoFit/>
          </a:bodyPr>
          <a:lstStyle/>
          <a:p>
            <a:r>
              <a:rPr lang="en-US" b="0" i="1" dirty="0">
                <a:solidFill>
                  <a:schemeClr val="accent6">
                    <a:lumMod val="85000"/>
                  </a:schemeClr>
                </a:solidFill>
                <a:effectLst/>
                <a:latin typeface="Chivo" panose="020B0604020202020204" charset="0"/>
                <a:ea typeface="Chivo" panose="020B0604020202020204" charset="0"/>
                <a:cs typeface="Chivo" panose="020B0604020202020204" charset="0"/>
              </a:rPr>
              <a:t>Let's put these functions all together to infer a de Bruijn graph and plot it for a sequence using k mers of size=6</a:t>
            </a:r>
            <a:endParaRPr lang="en-IN" i="1" dirty="0">
              <a:solidFill>
                <a:schemeClr val="accent6">
                  <a:lumMod val="85000"/>
                </a:schemeClr>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399736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5E31-D403-7706-A1BF-3666C6AC66AF}"/>
              </a:ext>
            </a:extLst>
          </p:cNvPr>
          <p:cNvSpPr>
            <a:spLocks noGrp="1"/>
          </p:cNvSpPr>
          <p:nvPr>
            <p:ph type="title"/>
          </p:nvPr>
        </p:nvSpPr>
        <p:spPr/>
        <p:txBody>
          <a:bodyPr/>
          <a:lstStyle/>
          <a:p>
            <a:r>
              <a:rPr lang="en-US" sz="1600" b="1" i="1" dirty="0">
                <a:solidFill>
                  <a:srgbClr val="000000"/>
                </a:solidFill>
                <a:effectLst/>
                <a:latin typeface="Chivo" panose="020B0604020202020204" charset="0"/>
                <a:ea typeface="Chivo" panose="020B0604020202020204" charset="0"/>
                <a:cs typeface="Chivo" panose="020B0604020202020204" charset="0"/>
              </a:rPr>
              <a:t>We can see that there is only one path that connects every node in the graph. This path spells out the genome sequence. In other words, we assembled the genome from its k mers!</a:t>
            </a:r>
            <a:endParaRPr lang="en-IN" sz="1600" b="1" i="1" dirty="0">
              <a:latin typeface="Chivo" panose="020B0604020202020204" charset="0"/>
              <a:ea typeface="Chivo" panose="020B0604020202020204" charset="0"/>
              <a:cs typeface="Chivo" panose="020B0604020202020204" charset="0"/>
            </a:endParaRPr>
          </a:p>
        </p:txBody>
      </p:sp>
      <p:pic>
        <p:nvPicPr>
          <p:cNvPr id="4" name="Picture 3">
            <a:extLst>
              <a:ext uri="{FF2B5EF4-FFF2-40B4-BE49-F238E27FC236}">
                <a16:creationId xmlns:a16="http://schemas.microsoft.com/office/drawing/2014/main" id="{9F51D40D-8790-C4B8-7B5A-816131060BC2}"/>
              </a:ext>
            </a:extLst>
          </p:cNvPr>
          <p:cNvPicPr>
            <a:picLocks noChangeAspect="1"/>
          </p:cNvPicPr>
          <p:nvPr/>
        </p:nvPicPr>
        <p:blipFill>
          <a:blip r:embed="rId2"/>
          <a:stretch>
            <a:fillRect/>
          </a:stretch>
        </p:blipFill>
        <p:spPr>
          <a:xfrm>
            <a:off x="1068946" y="964493"/>
            <a:ext cx="3790281" cy="3312288"/>
          </a:xfrm>
          <a:prstGeom prst="rect">
            <a:avLst/>
          </a:prstGeom>
        </p:spPr>
      </p:pic>
    </p:spTree>
    <p:extLst>
      <p:ext uri="{BB962C8B-B14F-4D97-AF65-F5344CB8AC3E}">
        <p14:creationId xmlns:p14="http://schemas.microsoft.com/office/powerpoint/2010/main" val="3976282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1E25-A85F-F084-8227-636A91203B56}"/>
              </a:ext>
            </a:extLst>
          </p:cNvPr>
          <p:cNvSpPr>
            <a:spLocks noGrp="1"/>
          </p:cNvSpPr>
          <p:nvPr>
            <p:ph type="title"/>
          </p:nvPr>
        </p:nvSpPr>
        <p:spPr/>
        <p:txBody>
          <a:bodyPr/>
          <a:lstStyle/>
          <a:p>
            <a:r>
              <a:rPr lang="en-IN" b="1" dirty="0"/>
              <a:t>Graph for k=6 (</a:t>
            </a:r>
            <a:r>
              <a:rPr lang="en-IN" sz="2800" b="1" dirty="0"/>
              <a:t>acyclic</a:t>
            </a:r>
            <a:r>
              <a:rPr lang="en-IN" b="1" dirty="0"/>
              <a:t>)</a:t>
            </a:r>
          </a:p>
        </p:txBody>
      </p:sp>
      <p:sp>
        <p:nvSpPr>
          <p:cNvPr id="3" name="Slide Number Placeholder 2">
            <a:extLst>
              <a:ext uri="{FF2B5EF4-FFF2-40B4-BE49-F238E27FC236}">
                <a16:creationId xmlns:a16="http://schemas.microsoft.com/office/drawing/2014/main" id="{056D132A-71E2-6D4C-B4CC-14D4C4D767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pic>
        <p:nvPicPr>
          <p:cNvPr id="6" name="Picture 5">
            <a:extLst>
              <a:ext uri="{FF2B5EF4-FFF2-40B4-BE49-F238E27FC236}">
                <a16:creationId xmlns:a16="http://schemas.microsoft.com/office/drawing/2014/main" id="{BECB93E8-F3C5-955B-E58E-E9E8D079173D}"/>
              </a:ext>
            </a:extLst>
          </p:cNvPr>
          <p:cNvPicPr>
            <a:picLocks noChangeAspect="1"/>
          </p:cNvPicPr>
          <p:nvPr/>
        </p:nvPicPr>
        <p:blipFill>
          <a:blip r:embed="rId2"/>
          <a:stretch>
            <a:fillRect/>
          </a:stretch>
        </p:blipFill>
        <p:spPr>
          <a:xfrm>
            <a:off x="1443752" y="1230316"/>
            <a:ext cx="6153466" cy="2463927"/>
          </a:xfrm>
          <a:prstGeom prst="rect">
            <a:avLst/>
          </a:prstGeom>
        </p:spPr>
      </p:pic>
      <p:sp>
        <p:nvSpPr>
          <p:cNvPr id="9" name="TextBox 8">
            <a:extLst>
              <a:ext uri="{FF2B5EF4-FFF2-40B4-BE49-F238E27FC236}">
                <a16:creationId xmlns:a16="http://schemas.microsoft.com/office/drawing/2014/main" id="{C37A6B7A-4BEA-A460-9493-D2646C17E042}"/>
              </a:ext>
            </a:extLst>
          </p:cNvPr>
          <p:cNvSpPr txBox="1"/>
          <p:nvPr/>
        </p:nvSpPr>
        <p:spPr>
          <a:xfrm>
            <a:off x="1334282" y="3991813"/>
            <a:ext cx="6566223" cy="738664"/>
          </a:xfrm>
          <a:prstGeom prst="rect">
            <a:avLst/>
          </a:prstGeom>
          <a:noFill/>
        </p:spPr>
        <p:txBody>
          <a:bodyPr wrap="square">
            <a:spAutoFit/>
          </a:bodyPr>
          <a:lstStyle/>
          <a:p>
            <a:r>
              <a:rPr lang="en-US" b="0" i="1" dirty="0">
                <a:solidFill>
                  <a:schemeClr val="accent6"/>
                </a:solidFill>
                <a:effectLst/>
                <a:latin typeface="Chivo" panose="020B0604020202020204" charset="0"/>
                <a:ea typeface="Chivo" panose="020B0604020202020204" charset="0"/>
                <a:cs typeface="Chivo" panose="020B0604020202020204" charset="0"/>
              </a:rPr>
              <a:t>We can run the same code as above but this time we provide the function  </a:t>
            </a:r>
            <a:r>
              <a:rPr kumimoji="0" lang="en-US" altLang="en-US" b="1" i="1" u="none" strike="noStrike" cap="none" normalizeH="0" baseline="0" dirty="0">
                <a:ln>
                  <a:noFill/>
                </a:ln>
                <a:solidFill>
                  <a:schemeClr val="tx2">
                    <a:lumMod val="60000"/>
                    <a:lumOff val="40000"/>
                  </a:schemeClr>
                </a:solidFill>
                <a:effectLst/>
                <a:latin typeface="Chivo" panose="020B0604020202020204" charset="0"/>
                <a:ea typeface="Chivo" panose="020B0604020202020204" charset="0"/>
                <a:cs typeface="Chivo" panose="020B0604020202020204" charset="0"/>
              </a:rPr>
              <a:t>get_kmer_count_from_sequence  </a:t>
            </a:r>
            <a:r>
              <a:rPr lang="en-IN" b="0" i="1" dirty="0">
                <a:solidFill>
                  <a:schemeClr val="accent6"/>
                </a:solidFill>
                <a:effectLst/>
                <a:latin typeface="Chivo" panose="020B0604020202020204" charset="0"/>
                <a:ea typeface="Chivo" panose="020B0604020202020204" charset="0"/>
                <a:cs typeface="Chivo" panose="020B0604020202020204" charset="0"/>
              </a:rPr>
              <a:t>with the argument </a:t>
            </a:r>
            <a:r>
              <a:rPr kumimoji="0" lang="en-US" altLang="en-US" b="0" i="1" u="none" strike="noStrike" cap="none" normalizeH="0" baseline="0" dirty="0">
                <a:ln>
                  <a:noFill/>
                </a:ln>
                <a:solidFill>
                  <a:schemeClr val="accent6"/>
                </a:solidFill>
                <a:effectLst/>
                <a:latin typeface="Chivo" panose="020B0604020202020204" charset="0"/>
                <a:ea typeface="Chivo" panose="020B0604020202020204" charset="0"/>
                <a:cs typeface="Chivo" panose="020B0604020202020204" charset="0"/>
              </a:rPr>
              <a:t> </a:t>
            </a:r>
            <a:r>
              <a:rPr kumimoji="0" lang="en-US" altLang="en-US" b="1" i="1" u="none" strike="noStrike" cap="none" normalizeH="0" baseline="0" dirty="0">
                <a:ln>
                  <a:noFill/>
                </a:ln>
                <a:solidFill>
                  <a:schemeClr val="tx2">
                    <a:lumMod val="60000"/>
                    <a:lumOff val="40000"/>
                  </a:schemeClr>
                </a:solidFill>
                <a:effectLst/>
                <a:latin typeface="Chivo" panose="020B0604020202020204" charset="0"/>
                <a:ea typeface="Chivo" panose="020B0604020202020204" charset="0"/>
                <a:cs typeface="Chivo" panose="020B0604020202020204" charset="0"/>
              </a:rPr>
              <a:t>cyclic=False</a:t>
            </a:r>
          </a:p>
          <a:p>
            <a:endParaRPr lang="en-IN" i="1" dirty="0">
              <a:solidFill>
                <a:schemeClr val="accent6"/>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1663284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5E31-D403-7706-A1BF-3666C6AC66AF}"/>
              </a:ext>
            </a:extLst>
          </p:cNvPr>
          <p:cNvSpPr>
            <a:spLocks noGrp="1"/>
          </p:cNvSpPr>
          <p:nvPr>
            <p:ph type="title"/>
          </p:nvPr>
        </p:nvSpPr>
        <p:spPr/>
        <p:txBody>
          <a:bodyPr/>
          <a:lstStyle/>
          <a:p>
            <a:r>
              <a:rPr lang="en-US" sz="1600" b="1" i="1" dirty="0">
                <a:solidFill>
                  <a:srgbClr val="000000"/>
                </a:solidFill>
                <a:effectLst/>
                <a:latin typeface="Chivo" panose="020B0604020202020204" charset="0"/>
                <a:ea typeface="Chivo" panose="020B0604020202020204" charset="0"/>
                <a:cs typeface="Chivo" panose="020B0604020202020204" charset="0"/>
              </a:rPr>
              <a:t>This is more realistic for a linear chromosome, rather than circular one</a:t>
            </a:r>
            <a:endParaRPr lang="en-IN" sz="1600" b="1" i="1" dirty="0">
              <a:latin typeface="Chivo" panose="020B0604020202020204" charset="0"/>
              <a:ea typeface="Chivo" panose="020B0604020202020204" charset="0"/>
              <a:cs typeface="Chivo" panose="020B0604020202020204" charset="0"/>
            </a:endParaRPr>
          </a:p>
        </p:txBody>
      </p:sp>
      <p:pic>
        <p:nvPicPr>
          <p:cNvPr id="5" name="Picture 4">
            <a:extLst>
              <a:ext uri="{FF2B5EF4-FFF2-40B4-BE49-F238E27FC236}">
                <a16:creationId xmlns:a16="http://schemas.microsoft.com/office/drawing/2014/main" id="{81094821-4F97-F0E5-882B-C59F614FCFEF}"/>
              </a:ext>
            </a:extLst>
          </p:cNvPr>
          <p:cNvPicPr>
            <a:picLocks noChangeAspect="1"/>
          </p:cNvPicPr>
          <p:nvPr/>
        </p:nvPicPr>
        <p:blipFill>
          <a:blip r:embed="rId2"/>
          <a:stretch>
            <a:fillRect/>
          </a:stretch>
        </p:blipFill>
        <p:spPr>
          <a:xfrm>
            <a:off x="739024" y="1271626"/>
            <a:ext cx="4687388" cy="2759461"/>
          </a:xfrm>
          <a:prstGeom prst="rect">
            <a:avLst/>
          </a:prstGeom>
        </p:spPr>
      </p:pic>
    </p:spTree>
    <p:extLst>
      <p:ext uri="{BB962C8B-B14F-4D97-AF65-F5344CB8AC3E}">
        <p14:creationId xmlns:p14="http://schemas.microsoft.com/office/powerpoint/2010/main" val="463889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1E25-A85F-F084-8227-636A91203B56}"/>
              </a:ext>
            </a:extLst>
          </p:cNvPr>
          <p:cNvSpPr>
            <a:spLocks noGrp="1"/>
          </p:cNvSpPr>
          <p:nvPr>
            <p:ph type="title"/>
          </p:nvPr>
        </p:nvSpPr>
        <p:spPr/>
        <p:txBody>
          <a:bodyPr/>
          <a:lstStyle/>
          <a:p>
            <a:r>
              <a:rPr lang="en-IN" b="1" dirty="0"/>
              <a:t>Graph for k=4</a:t>
            </a:r>
          </a:p>
        </p:txBody>
      </p:sp>
      <p:sp>
        <p:nvSpPr>
          <p:cNvPr id="3" name="Slide Number Placeholder 2">
            <a:extLst>
              <a:ext uri="{FF2B5EF4-FFF2-40B4-BE49-F238E27FC236}">
                <a16:creationId xmlns:a16="http://schemas.microsoft.com/office/drawing/2014/main" id="{056D132A-71E2-6D4C-B4CC-14D4C4D767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pic>
        <p:nvPicPr>
          <p:cNvPr id="6" name="Picture 5">
            <a:extLst>
              <a:ext uri="{FF2B5EF4-FFF2-40B4-BE49-F238E27FC236}">
                <a16:creationId xmlns:a16="http://schemas.microsoft.com/office/drawing/2014/main" id="{04C29873-6FB1-BFE8-81BD-58CA8852F8B8}"/>
              </a:ext>
            </a:extLst>
          </p:cNvPr>
          <p:cNvPicPr>
            <a:picLocks noChangeAspect="1"/>
          </p:cNvPicPr>
          <p:nvPr/>
        </p:nvPicPr>
        <p:blipFill>
          <a:blip r:embed="rId2"/>
          <a:stretch>
            <a:fillRect/>
          </a:stretch>
        </p:blipFill>
        <p:spPr>
          <a:xfrm>
            <a:off x="1064124" y="1569586"/>
            <a:ext cx="6655142" cy="1124513"/>
          </a:xfrm>
          <a:prstGeom prst="rect">
            <a:avLst/>
          </a:prstGeom>
        </p:spPr>
      </p:pic>
      <p:sp>
        <p:nvSpPr>
          <p:cNvPr id="9" name="TextBox 8">
            <a:extLst>
              <a:ext uri="{FF2B5EF4-FFF2-40B4-BE49-F238E27FC236}">
                <a16:creationId xmlns:a16="http://schemas.microsoft.com/office/drawing/2014/main" id="{2CC5140D-564E-39F1-B35B-FD76975B5368}"/>
              </a:ext>
            </a:extLst>
          </p:cNvPr>
          <p:cNvSpPr txBox="1"/>
          <p:nvPr/>
        </p:nvSpPr>
        <p:spPr>
          <a:xfrm>
            <a:off x="1064124" y="3083998"/>
            <a:ext cx="6655142" cy="1169551"/>
          </a:xfrm>
          <a:prstGeom prst="rect">
            <a:avLst/>
          </a:prstGeom>
          <a:noFill/>
        </p:spPr>
        <p:txBody>
          <a:bodyPr wrap="square">
            <a:spAutoFit/>
          </a:bodyPr>
          <a:lstStyle/>
          <a:p>
            <a:r>
              <a:rPr lang="en-US" b="0" i="1" dirty="0">
                <a:solidFill>
                  <a:schemeClr val="accent5"/>
                </a:solidFill>
                <a:effectLst/>
                <a:latin typeface="Chivo" panose="020B0604020202020204" charset="0"/>
                <a:ea typeface="Chivo" panose="020B0604020202020204" charset="0"/>
                <a:cs typeface="Chivo" panose="020B0604020202020204" charset="0"/>
              </a:rPr>
              <a:t> </a:t>
            </a:r>
            <a:r>
              <a:rPr lang="en-US" i="1" dirty="0">
                <a:solidFill>
                  <a:schemeClr val="accent6">
                    <a:lumMod val="75000"/>
                  </a:schemeClr>
                </a:solidFill>
                <a:latin typeface="Chivo" panose="020B0604020202020204" charset="0"/>
                <a:ea typeface="Chivo" panose="020B0604020202020204" charset="0"/>
                <a:cs typeface="Chivo" panose="020B0604020202020204" charset="0"/>
              </a:rPr>
              <a:t>T</a:t>
            </a:r>
            <a:r>
              <a:rPr lang="en-US" b="0" i="1" dirty="0">
                <a:solidFill>
                  <a:schemeClr val="accent6">
                    <a:lumMod val="75000"/>
                  </a:schemeClr>
                </a:solidFill>
                <a:effectLst/>
                <a:latin typeface="Chivo" panose="020B0604020202020204" charset="0"/>
                <a:ea typeface="Chivo" panose="020B0604020202020204" charset="0"/>
                <a:cs typeface="Chivo" panose="020B0604020202020204" charset="0"/>
              </a:rPr>
              <a:t>he real world of genome assembly is much more difficult than the one we've seen so far. One reason for this is that given the k mer size that we choose, which is often a limitation imposed by the short read datatype, there may be too much repetition of edges connecting the same k mers such that there is not a single unique Eulerian path through the graph.</a:t>
            </a:r>
            <a:endParaRPr lang="en-IN" i="1" dirty="0">
              <a:solidFill>
                <a:schemeClr val="accent6">
                  <a:lumMod val="75000"/>
                </a:schemeClr>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644348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2449-CA85-C42A-7BD2-E1278D354870}"/>
              </a:ext>
            </a:extLst>
          </p:cNvPr>
          <p:cNvSpPr>
            <a:spLocks noGrp="1"/>
          </p:cNvSpPr>
          <p:nvPr>
            <p:ph type="title"/>
          </p:nvPr>
        </p:nvSpPr>
        <p:spPr/>
        <p:txBody>
          <a:bodyPr/>
          <a:lstStyle/>
          <a:p>
            <a:r>
              <a:rPr lang="en-US" sz="1400" b="1" i="1" dirty="0">
                <a:solidFill>
                  <a:srgbClr val="000000"/>
                </a:solidFill>
                <a:effectLst/>
                <a:latin typeface="Chivo" panose="020B0604020202020204" charset="0"/>
                <a:ea typeface="Chivo" panose="020B0604020202020204" charset="0"/>
                <a:cs typeface="Chivo" panose="020B0604020202020204" charset="0"/>
              </a:rPr>
              <a:t>we can see that a few nodes have multiple edges coming in or out. In this case, because each internal edge has the same number of edges coming in as out, it still actually forms a Eulerian path! However, it is ambiguous to us which way through the path is the true one. These loops in the path are called </a:t>
            </a:r>
            <a:r>
              <a:rPr lang="en-US" sz="1600" b="1" i="1" u="sng" dirty="0">
                <a:solidFill>
                  <a:schemeClr val="accent1"/>
                </a:solidFill>
                <a:effectLst/>
                <a:latin typeface="Chivo" panose="020B0604020202020204" charset="0"/>
                <a:ea typeface="Chivo" panose="020B0604020202020204" charset="0"/>
                <a:cs typeface="Chivo" panose="020B0604020202020204" charset="0"/>
              </a:rPr>
              <a:t>bubbles</a:t>
            </a:r>
            <a:r>
              <a:rPr lang="en-US" sz="1400" b="1" i="1" dirty="0">
                <a:solidFill>
                  <a:srgbClr val="000000"/>
                </a:solidFill>
                <a:effectLst/>
                <a:latin typeface="Chivo" panose="020B0604020202020204" charset="0"/>
                <a:ea typeface="Chivo" panose="020B0604020202020204" charset="0"/>
                <a:cs typeface="Chivo" panose="020B0604020202020204" charset="0"/>
              </a:rPr>
              <a:t>, and genome assembly software is optimized to try to solve them</a:t>
            </a:r>
            <a:endParaRPr lang="en-IN" sz="1400" b="1" i="1" dirty="0">
              <a:latin typeface="Chivo" panose="020B0604020202020204" charset="0"/>
              <a:ea typeface="Chivo" panose="020B0604020202020204" charset="0"/>
              <a:cs typeface="Chivo" panose="020B0604020202020204" charset="0"/>
            </a:endParaRPr>
          </a:p>
        </p:txBody>
      </p:sp>
      <p:pic>
        <p:nvPicPr>
          <p:cNvPr id="4" name="Picture 3">
            <a:extLst>
              <a:ext uri="{FF2B5EF4-FFF2-40B4-BE49-F238E27FC236}">
                <a16:creationId xmlns:a16="http://schemas.microsoft.com/office/drawing/2014/main" id="{75A5C918-0443-0C70-783A-65970D1717BC}"/>
              </a:ext>
            </a:extLst>
          </p:cNvPr>
          <p:cNvPicPr>
            <a:picLocks noChangeAspect="1"/>
          </p:cNvPicPr>
          <p:nvPr/>
        </p:nvPicPr>
        <p:blipFill>
          <a:blip r:embed="rId2"/>
          <a:stretch>
            <a:fillRect/>
          </a:stretch>
        </p:blipFill>
        <p:spPr>
          <a:xfrm>
            <a:off x="597608" y="1152389"/>
            <a:ext cx="4748967" cy="2838722"/>
          </a:xfrm>
          <a:prstGeom prst="rect">
            <a:avLst/>
          </a:prstGeom>
        </p:spPr>
      </p:pic>
    </p:spTree>
    <p:extLst>
      <p:ext uri="{BB962C8B-B14F-4D97-AF65-F5344CB8AC3E}">
        <p14:creationId xmlns:p14="http://schemas.microsoft.com/office/powerpoint/2010/main" val="1115533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42"/>
          <p:cNvSpPr txBox="1">
            <a:spLocks noGrp="1"/>
          </p:cNvSpPr>
          <p:nvPr>
            <p:ph type="title"/>
          </p:nvPr>
        </p:nvSpPr>
        <p:spPr>
          <a:xfrm>
            <a:off x="1267800" y="1530079"/>
            <a:ext cx="6608400" cy="2221800"/>
          </a:xfrm>
          <a:prstGeom prst="rect">
            <a:avLst/>
          </a:prstGeom>
          <a:ln w="38100">
            <a:solidFill>
              <a:schemeClr val="bg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t>Thank you</a:t>
            </a:r>
            <a:endParaRPr b="1" dirty="0"/>
          </a:p>
        </p:txBody>
      </p:sp>
      <p:sp>
        <p:nvSpPr>
          <p:cNvPr id="1610" name="Google Shape;1610;p42"/>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Tree>
    <p:extLst>
      <p:ext uri="{BB962C8B-B14F-4D97-AF65-F5344CB8AC3E}">
        <p14:creationId xmlns:p14="http://schemas.microsoft.com/office/powerpoint/2010/main" val="306979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35"/>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String Reconstruction Problem</a:t>
            </a:r>
            <a:endParaRPr dirty="0"/>
          </a:p>
        </p:txBody>
      </p:sp>
      <p:sp>
        <p:nvSpPr>
          <p:cNvPr id="1421" name="Google Shape;1421;p35"/>
          <p:cNvSpPr txBox="1">
            <a:spLocks noGrp="1"/>
          </p:cNvSpPr>
          <p:nvPr>
            <p:ph type="subTitle" idx="1"/>
          </p:nvPr>
        </p:nvSpPr>
        <p:spPr>
          <a:xfrm>
            <a:off x="190914" y="2671836"/>
            <a:ext cx="8650236"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solidFill>
                  <a:schemeClr val="accent2">
                    <a:lumMod val="60000"/>
                    <a:lumOff val="40000"/>
                  </a:schemeClr>
                </a:solidFill>
                <a:latin typeface="Chivo" panose="020B0604020202020204" charset="0"/>
                <a:ea typeface="Chivo" panose="020B0604020202020204" charset="0"/>
                <a:cs typeface="Chivo" panose="020B0604020202020204" charset="0"/>
              </a:rPr>
              <a:t>Two ways of Solving String reconstruction problem</a:t>
            </a:r>
            <a:endParaRPr sz="2000" dirty="0">
              <a:solidFill>
                <a:schemeClr val="accent2">
                  <a:lumMod val="60000"/>
                  <a:lumOff val="40000"/>
                </a:schemeClr>
              </a:solidFill>
              <a:latin typeface="Chivo" panose="020B0604020202020204" charset="0"/>
              <a:ea typeface="Chivo" panose="020B0604020202020204" charset="0"/>
              <a:cs typeface="Chivo" panose="020B0604020202020204" charset="0"/>
            </a:endParaRPr>
          </a:p>
        </p:txBody>
      </p:sp>
      <p:sp>
        <p:nvSpPr>
          <p:cNvPr id="1422" name="Google Shape;1422;p35"/>
          <p:cNvSpPr txBox="1">
            <a:spLocks noGrp="1"/>
          </p:cNvSpPr>
          <p:nvPr>
            <p:ph type="subTitle" idx="2"/>
          </p:nvPr>
        </p:nvSpPr>
        <p:spPr>
          <a:xfrm>
            <a:off x="1255301" y="3442962"/>
            <a:ext cx="6394750" cy="888000"/>
          </a:xfrm>
          <a:prstGeom prst="rect">
            <a:avLst/>
          </a:prstGeom>
        </p:spPr>
        <p:txBody>
          <a:bodyPr spcFirstLastPara="1" wrap="square" lIns="91425" tIns="91425" rIns="91425" bIns="91425" anchor="ctr" anchorCtr="0">
            <a:noAutofit/>
          </a:bodyPr>
          <a:lstStyle/>
          <a:p>
            <a:pPr marL="342900" lvl="0" indent="-342900" algn="ctr" rtl="0">
              <a:spcBef>
                <a:spcPts val="0"/>
              </a:spcBef>
              <a:spcAft>
                <a:spcPts val="0"/>
              </a:spcAft>
              <a:buClr>
                <a:schemeClr val="accent2">
                  <a:lumMod val="60000"/>
                  <a:lumOff val="40000"/>
                </a:schemeClr>
              </a:buClr>
              <a:buSzPct val="150000"/>
              <a:buFont typeface="Arial" panose="020B0604020202020204" pitchFamily="34" charset="0"/>
              <a:buChar char="•"/>
            </a:pPr>
            <a:r>
              <a:rPr lang="en-IN" dirty="0"/>
              <a:t>Either find Hamiltonian path in Overlap graph</a:t>
            </a:r>
          </a:p>
          <a:p>
            <a:pPr marL="0" lvl="0" indent="0" algn="ctr" rtl="0">
              <a:spcBef>
                <a:spcPts val="0"/>
              </a:spcBef>
              <a:spcAft>
                <a:spcPts val="0"/>
              </a:spcAft>
              <a:buClr>
                <a:schemeClr val="accent2">
                  <a:lumMod val="60000"/>
                  <a:lumOff val="40000"/>
                </a:schemeClr>
              </a:buClr>
              <a:buSzPct val="150000"/>
            </a:pPr>
            <a:endParaRPr lang="en-IN" dirty="0"/>
          </a:p>
          <a:p>
            <a:pPr marL="342900" lvl="0" indent="-342900" algn="ctr" rtl="0">
              <a:spcBef>
                <a:spcPts val="0"/>
              </a:spcBef>
              <a:spcAft>
                <a:spcPts val="0"/>
              </a:spcAft>
              <a:buClr>
                <a:schemeClr val="accent2">
                  <a:lumMod val="60000"/>
                  <a:lumOff val="40000"/>
                </a:schemeClr>
              </a:buClr>
              <a:buSzPct val="150000"/>
              <a:buFont typeface="Arial" panose="020B0604020202020204" pitchFamily="34" charset="0"/>
              <a:buChar char="•"/>
            </a:pPr>
            <a:r>
              <a:rPr lang="en-IN" dirty="0"/>
              <a:t>Or find an Eularian path in the de-Bruijn graphs</a:t>
            </a:r>
            <a:endParaRPr dirty="0"/>
          </a:p>
        </p:txBody>
      </p:sp>
      <p:sp>
        <p:nvSpPr>
          <p:cNvPr id="1427" name="Google Shape;1427;p35"/>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1428" name="Google Shape;1428;p35"/>
          <p:cNvGrpSpPr/>
          <p:nvPr/>
        </p:nvGrpSpPr>
        <p:grpSpPr>
          <a:xfrm>
            <a:off x="6316383" y="1903429"/>
            <a:ext cx="379497" cy="358070"/>
            <a:chOff x="-46422300" y="3936925"/>
            <a:chExt cx="320575" cy="302475"/>
          </a:xfrm>
        </p:grpSpPr>
        <p:sp>
          <p:nvSpPr>
            <p:cNvPr id="1429" name="Google Shape;1429;p3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35"/>
          <p:cNvGrpSpPr/>
          <p:nvPr/>
        </p:nvGrpSpPr>
        <p:grpSpPr>
          <a:xfrm>
            <a:off x="2460713" y="1904509"/>
            <a:ext cx="354311" cy="355909"/>
            <a:chOff x="-49764975" y="3551225"/>
            <a:chExt cx="299300" cy="300650"/>
          </a:xfrm>
        </p:grpSpPr>
        <p:sp>
          <p:nvSpPr>
            <p:cNvPr id="1432" name="Google Shape;1432;p3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508BD01-6270-0460-C387-6C70A937C30C}"/>
              </a:ext>
            </a:extLst>
          </p:cNvPr>
          <p:cNvSpPr txBox="1"/>
          <p:nvPr/>
        </p:nvSpPr>
        <p:spPr>
          <a:xfrm>
            <a:off x="720000" y="1305528"/>
            <a:ext cx="7766888" cy="1015663"/>
          </a:xfrm>
          <a:prstGeom prst="rect">
            <a:avLst/>
          </a:prstGeom>
          <a:noFill/>
        </p:spPr>
        <p:txBody>
          <a:bodyPr wrap="square">
            <a:spAutoFit/>
          </a:bodyPr>
          <a:lstStyle/>
          <a:p>
            <a:r>
              <a:rPr lang="en-US" b="0" i="1" dirty="0">
                <a:solidFill>
                  <a:schemeClr val="accent6"/>
                </a:solidFill>
                <a:effectLst/>
                <a:latin typeface="Chivo" panose="020B0604020202020204" charset="0"/>
                <a:ea typeface="Chivo" panose="020B0604020202020204" charset="0"/>
                <a:cs typeface="Chivo" panose="020B0604020202020204" charset="0"/>
              </a:rPr>
              <a:t>Reconstruct a string from its </a:t>
            </a:r>
            <a:r>
              <a:rPr lang="en-US" b="0" i="0" dirty="0">
                <a:solidFill>
                  <a:schemeClr val="accent6"/>
                </a:solidFill>
                <a:effectLst/>
                <a:latin typeface="Chivo" panose="020B0604020202020204" charset="0"/>
                <a:ea typeface="Chivo" panose="020B0604020202020204" charset="0"/>
                <a:cs typeface="Chivo" panose="020B0604020202020204" charset="0"/>
              </a:rPr>
              <a:t>k</a:t>
            </a:r>
            <a:r>
              <a:rPr lang="en-US" b="0" i="1" dirty="0">
                <a:solidFill>
                  <a:schemeClr val="accent6"/>
                </a:solidFill>
                <a:effectLst/>
                <a:latin typeface="Chivo" panose="020B0604020202020204" charset="0"/>
                <a:ea typeface="Chivo" panose="020B0604020202020204" charset="0"/>
                <a:cs typeface="Chivo" panose="020B0604020202020204" charset="0"/>
              </a:rPr>
              <a:t>-mer composition</a:t>
            </a:r>
          </a:p>
          <a:p>
            <a:br>
              <a:rPr lang="en-US" dirty="0">
                <a:solidFill>
                  <a:schemeClr val="accent6"/>
                </a:solidFill>
                <a:latin typeface="Chivo" panose="020B0604020202020204" charset="0"/>
                <a:ea typeface="Chivo" panose="020B0604020202020204" charset="0"/>
                <a:cs typeface="Chivo" panose="020B0604020202020204" charset="0"/>
              </a:rPr>
            </a:br>
            <a:r>
              <a:rPr lang="en-US" sz="1600" b="1" i="1" u="sng" dirty="0">
                <a:solidFill>
                  <a:schemeClr val="bg1">
                    <a:lumMod val="50000"/>
                  </a:schemeClr>
                </a:solidFill>
                <a:effectLst/>
                <a:latin typeface="Chivo" panose="020B0604020202020204" charset="0"/>
                <a:ea typeface="Chivo" panose="020B0604020202020204" charset="0"/>
                <a:cs typeface="Chivo" panose="020B0604020202020204" charset="0"/>
              </a:rPr>
              <a:t>Input </a:t>
            </a:r>
            <a:r>
              <a:rPr lang="en-US" b="1" i="1" dirty="0">
                <a:solidFill>
                  <a:schemeClr val="accent6"/>
                </a:solidFill>
                <a:effectLst/>
                <a:latin typeface="Chivo" panose="020B0604020202020204" charset="0"/>
                <a:ea typeface="Chivo" panose="020B0604020202020204" charset="0"/>
                <a:cs typeface="Chivo" panose="020B0604020202020204" charset="0"/>
              </a:rPr>
              <a:t>  </a:t>
            </a:r>
            <a:r>
              <a:rPr lang="en-US" b="1" i="0" dirty="0">
                <a:solidFill>
                  <a:schemeClr val="accent6"/>
                </a:solidFill>
                <a:effectLst/>
                <a:latin typeface="Chivo" panose="020B0604020202020204" charset="0"/>
                <a:ea typeface="Chivo" panose="020B0604020202020204" charset="0"/>
                <a:cs typeface="Chivo" panose="020B0604020202020204" charset="0"/>
              </a:rPr>
              <a:t>: </a:t>
            </a:r>
            <a:r>
              <a:rPr lang="en-US" b="0" i="0" dirty="0">
                <a:solidFill>
                  <a:schemeClr val="accent6"/>
                </a:solidFill>
                <a:effectLst/>
                <a:latin typeface="Chivo" panose="020B0604020202020204" charset="0"/>
                <a:ea typeface="Chivo" panose="020B0604020202020204" charset="0"/>
                <a:cs typeface="Chivo" panose="020B0604020202020204" charset="0"/>
              </a:rPr>
              <a:t> An integer </a:t>
            </a:r>
            <a:r>
              <a:rPr lang="en-US" b="0" i="1" dirty="0">
                <a:solidFill>
                  <a:schemeClr val="accent6"/>
                </a:solidFill>
                <a:effectLst/>
                <a:latin typeface="Chivo" panose="020B0604020202020204" charset="0"/>
                <a:ea typeface="Chivo" panose="020B0604020202020204" charset="0"/>
                <a:cs typeface="Chivo" panose="020B0604020202020204" charset="0"/>
              </a:rPr>
              <a:t>k</a:t>
            </a:r>
            <a:r>
              <a:rPr lang="en-US" b="0" i="0" dirty="0">
                <a:solidFill>
                  <a:schemeClr val="accent6"/>
                </a:solidFill>
                <a:effectLst/>
                <a:latin typeface="Chivo" panose="020B0604020202020204" charset="0"/>
                <a:ea typeface="Chivo" panose="020B0604020202020204" charset="0"/>
                <a:cs typeface="Chivo" panose="020B0604020202020204" charset="0"/>
              </a:rPr>
              <a:t> and a collection </a:t>
            </a:r>
            <a:r>
              <a:rPr lang="en-US" b="0" i="1" dirty="0">
                <a:solidFill>
                  <a:schemeClr val="accent6"/>
                </a:solidFill>
                <a:effectLst/>
                <a:latin typeface="Chivo" panose="020B0604020202020204" charset="0"/>
                <a:ea typeface="Chivo" panose="020B0604020202020204" charset="0"/>
                <a:cs typeface="Chivo" panose="020B0604020202020204" charset="0"/>
              </a:rPr>
              <a:t>Patterns</a:t>
            </a:r>
            <a:r>
              <a:rPr lang="en-US" b="0" i="0" dirty="0">
                <a:solidFill>
                  <a:schemeClr val="accent6"/>
                </a:solidFill>
                <a:effectLst/>
                <a:latin typeface="Chivo" panose="020B0604020202020204" charset="0"/>
                <a:ea typeface="Chivo" panose="020B0604020202020204" charset="0"/>
                <a:cs typeface="Chivo" panose="020B0604020202020204" charset="0"/>
              </a:rPr>
              <a:t> of </a:t>
            </a:r>
            <a:r>
              <a:rPr lang="en-US" b="0" i="1" dirty="0">
                <a:solidFill>
                  <a:schemeClr val="accent6"/>
                </a:solidFill>
                <a:effectLst/>
                <a:latin typeface="Chivo" panose="020B0604020202020204" charset="0"/>
                <a:ea typeface="Chivo" panose="020B0604020202020204" charset="0"/>
                <a:cs typeface="Chivo" panose="020B0604020202020204" charset="0"/>
              </a:rPr>
              <a:t>k</a:t>
            </a:r>
            <a:r>
              <a:rPr lang="en-US" b="0" i="0" dirty="0">
                <a:solidFill>
                  <a:schemeClr val="accent6"/>
                </a:solidFill>
                <a:effectLst/>
                <a:latin typeface="Chivo" panose="020B0604020202020204" charset="0"/>
                <a:ea typeface="Chivo" panose="020B0604020202020204" charset="0"/>
                <a:cs typeface="Chivo" panose="020B0604020202020204" charset="0"/>
              </a:rPr>
              <a:t>-mers. </a:t>
            </a:r>
            <a:br>
              <a:rPr lang="en-US" dirty="0">
                <a:solidFill>
                  <a:schemeClr val="accent6"/>
                </a:solidFill>
                <a:latin typeface="Chivo" panose="020B0604020202020204" charset="0"/>
                <a:ea typeface="Chivo" panose="020B0604020202020204" charset="0"/>
                <a:cs typeface="Chivo" panose="020B0604020202020204" charset="0"/>
              </a:rPr>
            </a:br>
            <a:r>
              <a:rPr lang="en-US" sz="1600" b="1" i="1" u="sng" dirty="0">
                <a:solidFill>
                  <a:schemeClr val="bg1">
                    <a:lumMod val="50000"/>
                  </a:schemeClr>
                </a:solidFill>
                <a:effectLst/>
                <a:latin typeface="Chivo" panose="020B0604020202020204" charset="0"/>
                <a:ea typeface="Chivo" panose="020B0604020202020204" charset="0"/>
                <a:cs typeface="Chivo" panose="020B0604020202020204" charset="0"/>
              </a:rPr>
              <a:t>Output  </a:t>
            </a:r>
            <a:r>
              <a:rPr lang="en-US" b="1" i="0" dirty="0">
                <a:solidFill>
                  <a:schemeClr val="accent6"/>
                </a:solidFill>
                <a:effectLst/>
                <a:latin typeface="Chivo" panose="020B0604020202020204" charset="0"/>
                <a:ea typeface="Chivo" panose="020B0604020202020204" charset="0"/>
                <a:cs typeface="Chivo" panose="020B0604020202020204" charset="0"/>
              </a:rPr>
              <a:t>:</a:t>
            </a:r>
            <a:r>
              <a:rPr lang="en-US" b="0" i="0" dirty="0">
                <a:solidFill>
                  <a:schemeClr val="accent6"/>
                </a:solidFill>
                <a:effectLst/>
                <a:latin typeface="Chivo" panose="020B0604020202020204" charset="0"/>
                <a:ea typeface="Chivo" panose="020B0604020202020204" charset="0"/>
                <a:cs typeface="Chivo" panose="020B0604020202020204" charset="0"/>
              </a:rPr>
              <a:t>  A string </a:t>
            </a:r>
            <a:r>
              <a:rPr lang="en-US" b="0" i="1" dirty="0">
                <a:solidFill>
                  <a:schemeClr val="accent6"/>
                </a:solidFill>
                <a:effectLst/>
                <a:latin typeface="Chivo" panose="020B0604020202020204" charset="0"/>
                <a:ea typeface="Chivo" panose="020B0604020202020204" charset="0"/>
                <a:cs typeface="Chivo" panose="020B0604020202020204" charset="0"/>
              </a:rPr>
              <a:t>Text</a:t>
            </a:r>
            <a:r>
              <a:rPr lang="en-US" b="0" i="0" dirty="0">
                <a:solidFill>
                  <a:schemeClr val="accent6"/>
                </a:solidFill>
                <a:effectLst/>
                <a:latin typeface="Chivo" panose="020B0604020202020204" charset="0"/>
                <a:ea typeface="Chivo" panose="020B0604020202020204" charset="0"/>
                <a:cs typeface="Chivo" panose="020B0604020202020204" charset="0"/>
              </a:rPr>
              <a:t> with </a:t>
            </a:r>
            <a:r>
              <a:rPr lang="en-US" b="0" i="1" dirty="0">
                <a:solidFill>
                  <a:schemeClr val="accent6"/>
                </a:solidFill>
                <a:effectLst/>
                <a:latin typeface="Chivo" panose="020B0604020202020204" charset="0"/>
                <a:ea typeface="Chivo" panose="020B0604020202020204" charset="0"/>
                <a:cs typeface="Chivo" panose="020B0604020202020204" charset="0"/>
              </a:rPr>
              <a:t>k</a:t>
            </a:r>
            <a:r>
              <a:rPr lang="en-US" b="0" i="0" dirty="0">
                <a:solidFill>
                  <a:schemeClr val="accent6"/>
                </a:solidFill>
                <a:effectLst/>
                <a:latin typeface="Chivo" panose="020B0604020202020204" charset="0"/>
                <a:ea typeface="Chivo" panose="020B0604020202020204" charset="0"/>
                <a:cs typeface="Chivo" panose="020B0604020202020204" charset="0"/>
              </a:rPr>
              <a:t>-mer composition equal to </a:t>
            </a:r>
            <a:r>
              <a:rPr lang="en-US" b="0" i="1" dirty="0">
                <a:solidFill>
                  <a:schemeClr val="accent6"/>
                </a:solidFill>
                <a:effectLst/>
                <a:latin typeface="Chivo" panose="020B0604020202020204" charset="0"/>
                <a:ea typeface="Chivo" panose="020B0604020202020204" charset="0"/>
                <a:cs typeface="Chivo" panose="020B0604020202020204" charset="0"/>
              </a:rPr>
              <a:t>Patterns</a:t>
            </a:r>
            <a:r>
              <a:rPr lang="en-US" b="0" i="0" dirty="0">
                <a:solidFill>
                  <a:schemeClr val="accent6"/>
                </a:solidFill>
                <a:effectLst/>
                <a:latin typeface="Chivo" panose="020B0604020202020204" charset="0"/>
                <a:ea typeface="Chivo" panose="020B0604020202020204" charset="0"/>
                <a:cs typeface="Chivo" panose="020B0604020202020204" charset="0"/>
              </a:rPr>
              <a:t> (if such a string exists).</a:t>
            </a:r>
            <a:endParaRPr lang="en-IN" dirty="0">
              <a:solidFill>
                <a:schemeClr val="accent6"/>
              </a:solidFill>
              <a:latin typeface="Chivo" panose="020B0604020202020204" charset="0"/>
              <a:ea typeface="Chivo" panose="020B0604020202020204" charset="0"/>
              <a:cs typeface="Chivo"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8"/>
          <p:cNvSpPr txBox="1">
            <a:spLocks noGrp="1"/>
          </p:cNvSpPr>
          <p:nvPr>
            <p:ph type="title"/>
          </p:nvPr>
        </p:nvSpPr>
        <p:spPr>
          <a:xfrm>
            <a:off x="1095213" y="1612069"/>
            <a:ext cx="6953700" cy="1255500"/>
          </a:xfrm>
          <a:prstGeom prst="rect">
            <a:avLst/>
          </a:prstGeom>
          <a:ln w="38100">
            <a:solidFill>
              <a:schemeClr val="tx2"/>
            </a:solidFill>
            <a:prstDash val="sysDash"/>
          </a:ln>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t>Real world Assembly methods</a:t>
            </a:r>
            <a:endParaRPr sz="4000" dirty="0"/>
          </a:p>
        </p:txBody>
      </p:sp>
      <p:sp>
        <p:nvSpPr>
          <p:cNvPr id="1769" name="Google Shape;1769;p48"/>
          <p:cNvSpPr txBox="1">
            <a:spLocks noGrp="1"/>
          </p:cNvSpPr>
          <p:nvPr>
            <p:ph type="subTitle" idx="1"/>
          </p:nvPr>
        </p:nvSpPr>
        <p:spPr>
          <a:xfrm flipH="1">
            <a:off x="1095213" y="3310611"/>
            <a:ext cx="6953700" cy="397500"/>
          </a:xfrm>
          <a:prstGeom prst="rect">
            <a:avLst/>
          </a:prstGeom>
        </p:spPr>
        <p:txBody>
          <a:bodyPr spcFirstLastPara="1" wrap="square" lIns="91425" tIns="91425" rIns="91425" bIns="91425" anchor="ctr" anchorCtr="0">
            <a:noAutofit/>
          </a:bodyPr>
          <a:lstStyle/>
          <a:p>
            <a:r>
              <a:rPr lang="en-IN" sz="1800" i="1" dirty="0">
                <a:solidFill>
                  <a:schemeClr val="accent6">
                    <a:lumMod val="85000"/>
                  </a:schemeClr>
                </a:solidFill>
              </a:rPr>
              <a:t>OLC: Overlap-Layout-Consensus assembly </a:t>
            </a:r>
          </a:p>
          <a:p>
            <a:r>
              <a:rPr lang="en-IN" sz="1800" i="1" dirty="0">
                <a:solidFill>
                  <a:schemeClr val="accent6">
                    <a:lumMod val="85000"/>
                  </a:schemeClr>
                </a:solidFill>
              </a:rPr>
              <a:t>DBG: De Bruijn graph assembly</a:t>
            </a:r>
          </a:p>
          <a:p>
            <a:pPr marL="0" lvl="0" indent="0" algn="ctr" rtl="0">
              <a:spcBef>
                <a:spcPts val="0"/>
              </a:spcBef>
              <a:spcAft>
                <a:spcPts val="0"/>
              </a:spcAft>
              <a:buNone/>
            </a:pPr>
            <a:endParaRPr dirty="0"/>
          </a:p>
        </p:txBody>
      </p:sp>
      <p:sp>
        <p:nvSpPr>
          <p:cNvPr id="1770" name="Google Shape;1770;p48"/>
          <p:cNvSpPr txBox="1">
            <a:spLocks noGrp="1"/>
          </p:cNvSpPr>
          <p:nvPr>
            <p:ph type="sldNum" idx="12"/>
          </p:nvPr>
        </p:nvSpPr>
        <p:spPr>
          <a:xfrm>
            <a:off x="8618700" y="4608575"/>
            <a:ext cx="444900" cy="3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BDA2-2939-1C82-CD4D-3ACBE4A4517B}"/>
              </a:ext>
            </a:extLst>
          </p:cNvPr>
          <p:cNvSpPr>
            <a:spLocks noGrp="1"/>
          </p:cNvSpPr>
          <p:nvPr>
            <p:ph type="title"/>
          </p:nvPr>
        </p:nvSpPr>
        <p:spPr>
          <a:xfrm>
            <a:off x="2765129" y="298169"/>
            <a:ext cx="3613741" cy="592200"/>
          </a:xfrm>
          <a:solidFill>
            <a:schemeClr val="bg1">
              <a:lumMod val="10000"/>
            </a:schemeClr>
          </a:solidFill>
        </p:spPr>
        <p:txBody>
          <a:bodyPr/>
          <a:lstStyle/>
          <a:p>
            <a:r>
              <a:rPr lang="en-IN" dirty="0">
                <a:solidFill>
                  <a:schemeClr val="accent6">
                    <a:lumMod val="50000"/>
                  </a:schemeClr>
                </a:solidFill>
              </a:rPr>
              <a:t>Overlap Graphs</a:t>
            </a:r>
          </a:p>
        </p:txBody>
      </p:sp>
      <p:sp>
        <p:nvSpPr>
          <p:cNvPr id="3" name="Slide Number Placeholder 2">
            <a:extLst>
              <a:ext uri="{FF2B5EF4-FFF2-40B4-BE49-F238E27FC236}">
                <a16:creationId xmlns:a16="http://schemas.microsoft.com/office/drawing/2014/main" id="{DE473C9D-511D-02DF-34E9-08413716B7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4" name="Picture 2" descr="Overlap–layout–consensus genome assembly algorithm: Reads are provided to the algorithm. Overlapping regions are identified. Each read is graphed as a node and the overlaps are represented as edges joining the two nodes involved. The algorithm determines the best path through the graph (Hamiltonian path). Redundant information (i.e., unused nodes and edges) is discarded. This process is carried out multiple times and resulting sequences are combined to give the final consensus sequence that represents the genome.">
            <a:extLst>
              <a:ext uri="{FF2B5EF4-FFF2-40B4-BE49-F238E27FC236}">
                <a16:creationId xmlns:a16="http://schemas.microsoft.com/office/drawing/2014/main" id="{3C0C68AF-4732-FC9C-44F0-427B4327F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440" y="1112190"/>
            <a:ext cx="5843160" cy="3393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C1984D-E845-D940-3C3A-91CF3DAB2C13}"/>
              </a:ext>
            </a:extLst>
          </p:cNvPr>
          <p:cNvSpPr txBox="1"/>
          <p:nvPr/>
        </p:nvSpPr>
        <p:spPr>
          <a:xfrm>
            <a:off x="280117" y="1090457"/>
            <a:ext cx="2785056" cy="3754874"/>
          </a:xfrm>
          <a:prstGeom prst="rect">
            <a:avLst/>
          </a:prstGeom>
          <a:noFill/>
        </p:spPr>
        <p:txBody>
          <a:bodyPr wrap="square">
            <a:spAutoFit/>
          </a:bodyPr>
          <a:lstStyle/>
          <a:p>
            <a:r>
              <a:rPr lang="en-US" sz="1400" b="0" i="1" dirty="0">
                <a:solidFill>
                  <a:schemeClr val="bg1">
                    <a:lumMod val="75000"/>
                  </a:schemeClr>
                </a:solidFill>
                <a:effectLst/>
                <a:latin typeface="Chivo" panose="020B0604020202020204" charset="0"/>
                <a:ea typeface="Chivo" panose="020B0604020202020204" charset="0"/>
                <a:cs typeface="Chivo" panose="020B0604020202020204" charset="0"/>
              </a:rPr>
              <a:t>Overlap–layout–consensus genome assembly algorithm: Reads are provided to the algorithm. Overlapping regions are identified. Each read is graphed as a node and the overlaps are represented as edges joining the two nodes involved. The algorithm determines the best path through the graph (Hamiltonian path). This process is carried out multiple times and resulting sequences are combined to give the final consensus sequence that represents the genome.</a:t>
            </a:r>
          </a:p>
        </p:txBody>
      </p:sp>
    </p:spTree>
    <p:extLst>
      <p:ext uri="{BB962C8B-B14F-4D97-AF65-F5344CB8AC3E}">
        <p14:creationId xmlns:p14="http://schemas.microsoft.com/office/powerpoint/2010/main" val="1294644618"/>
      </p:ext>
    </p:extLst>
  </p:cSld>
  <p:clrMapOvr>
    <a:masterClrMapping/>
  </p:clrMapOvr>
</p:sld>
</file>

<file path=ppt/theme/theme1.xml><?xml version="1.0" encoding="utf-8"?>
<a:theme xmlns:a="http://schemas.openxmlformats.org/drawingml/2006/main" name="Lead Designer Portfolio by Slidesgo">
  <a:themeElements>
    <a:clrScheme name="Simple Light">
      <a:dk1>
        <a:srgbClr val="0A0A0A"/>
      </a:dk1>
      <a:lt1>
        <a:srgbClr val="EEE6E2"/>
      </a:lt1>
      <a:dk2>
        <a:srgbClr val="EE3E63"/>
      </a:dk2>
      <a:lt2>
        <a:srgbClr val="6BBFB0"/>
      </a:lt2>
      <a:accent1>
        <a:srgbClr val="A6D973"/>
      </a:accent1>
      <a:accent2>
        <a:srgbClr val="F2CC0F"/>
      </a:accent2>
      <a:accent3>
        <a:srgbClr val="F27507"/>
      </a:accent3>
      <a:accent4>
        <a:srgbClr val="1D1D1D"/>
      </a:accent4>
      <a:accent5>
        <a:srgbClr val="FFFFFF"/>
      </a:accent5>
      <a:accent6>
        <a:srgbClr val="FFFFFF"/>
      </a:accent6>
      <a:hlink>
        <a:srgbClr val="EEE6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1388</TotalTime>
  <Words>3413</Words>
  <Application>Microsoft Office PowerPoint</Application>
  <PresentationFormat>On-screen Show (16:9)</PresentationFormat>
  <Paragraphs>370</Paragraphs>
  <Slides>68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Chivo</vt:lpstr>
      <vt:lpstr>Palanquin Dark</vt:lpstr>
      <vt:lpstr>Fredoka One</vt:lpstr>
      <vt:lpstr>Roboto Condensed Light</vt:lpstr>
      <vt:lpstr>Wingdings</vt:lpstr>
      <vt:lpstr>Chivo black</vt:lpstr>
      <vt:lpstr>Lead Designer Portfolio by Slidesgo</vt:lpstr>
      <vt:lpstr>Intelligence of    Biological Systems -III</vt:lpstr>
      <vt:lpstr>03</vt:lpstr>
      <vt:lpstr>CONTENTS OF THIS PRESENTATION</vt:lpstr>
      <vt:lpstr>03</vt:lpstr>
      <vt:lpstr>K-MERS</vt:lpstr>
      <vt:lpstr>01</vt:lpstr>
      <vt:lpstr>String Reconstruction Problem</vt:lpstr>
      <vt:lpstr>Real world Assembly methods</vt:lpstr>
      <vt:lpstr>Overlap Graphs</vt:lpstr>
      <vt:lpstr>Lets peep into overlap graphs!</vt:lpstr>
      <vt:lpstr>PowerPoint Presentation</vt:lpstr>
      <vt:lpstr>Origin of  De-Bruijn Graphs</vt:lpstr>
      <vt:lpstr>De-Bruijn Graphs</vt:lpstr>
      <vt:lpstr>PowerPoint Presentation</vt:lpstr>
      <vt:lpstr>PowerPoint Presentation</vt:lpstr>
      <vt:lpstr>PowerPoint Presentation</vt:lpstr>
      <vt:lpstr>Eulerian path</vt:lpstr>
      <vt:lpstr>Another Way  </vt:lpstr>
      <vt:lpstr>PowerPoint Presentation</vt:lpstr>
      <vt:lpstr>Constructing De- Bruijin Graphs  from k-mer composition</vt:lpstr>
      <vt:lpstr>De-Bruijin graphs from its  k-mer composition  Input   :  An integer k and a collection Patterns of k-mers.  Output  :  The de-Bruijn graph ,DEBRUIJIN(Patterns) </vt:lpstr>
      <vt:lpstr>SEVEN BRIDGES OF KONNIGSBERG</vt:lpstr>
      <vt:lpstr>Euler's Theorem</vt:lpstr>
      <vt:lpstr>From Eulerian path to Eulerian cycle</vt:lpstr>
      <vt:lpstr>Universal Strings</vt:lpstr>
      <vt:lpstr>PowerPoint Presentation</vt:lpstr>
      <vt:lpstr>Another Example</vt:lpstr>
      <vt:lpstr>PowerPoint Presentation</vt:lpstr>
      <vt:lpstr>PowerPoint Presentation</vt:lpstr>
      <vt:lpstr>PowerPoint Presentation</vt:lpstr>
      <vt:lpstr>PowerPoint Presentation</vt:lpstr>
      <vt:lpstr>PowerPoint Presentation</vt:lpstr>
      <vt:lpstr>Genome assembly faces real sequencing data</vt:lpstr>
      <vt:lpstr>PowerPoint Presentation</vt:lpstr>
      <vt:lpstr>Key points</vt:lpstr>
      <vt:lpstr>From reads to read - pairs</vt:lpstr>
      <vt:lpstr>PowerPoint Presentation</vt:lpstr>
      <vt:lpstr>PowerPoint Presentation</vt:lpstr>
      <vt:lpstr>From composition to paired composition</vt:lpstr>
      <vt:lpstr>PowerPoint Presentation</vt:lpstr>
      <vt:lpstr>Paired de bruijn graphs</vt:lpstr>
      <vt:lpstr>PowerPoint Presentation</vt:lpstr>
      <vt:lpstr>PowerPoint Presentation</vt:lpstr>
      <vt:lpstr>PowerPoint Presentation</vt:lpstr>
      <vt:lpstr>A paired de bruijn graph constructed from (2,1) mers</vt:lpstr>
      <vt:lpstr>Assembling Error prone reads</vt:lpstr>
      <vt:lpstr>An illustration of a de Bruijn graph with many bubbles. Bubble removal should leave only the colored paths remaining </vt:lpstr>
      <vt:lpstr>Implementation</vt:lpstr>
      <vt:lpstr>PowerPoint Presentation</vt:lpstr>
      <vt:lpstr>Build the De Bruijn Graph</vt:lpstr>
      <vt:lpstr>Binary Sequence - 1</vt:lpstr>
      <vt:lpstr>Plotting the graph</vt:lpstr>
      <vt:lpstr>PowerPoint Presentation</vt:lpstr>
      <vt:lpstr>Comparing both the graphs</vt:lpstr>
      <vt:lpstr>Binary Sequence - 2</vt:lpstr>
      <vt:lpstr>Plotting the graph</vt:lpstr>
      <vt:lpstr>PowerPoint Presentation</vt:lpstr>
      <vt:lpstr>Example with Sequence data</vt:lpstr>
      <vt:lpstr>PowerPoint Presentation</vt:lpstr>
      <vt:lpstr>PowerPoint Presentation</vt:lpstr>
      <vt:lpstr>PowerPoint Presentation</vt:lpstr>
      <vt:lpstr>Graph for k=6</vt:lpstr>
      <vt:lpstr>We can see that there is only one path that connects every node in the graph. This path spells out the genome sequence. In other words, we assembled the genome from its k mers!</vt:lpstr>
      <vt:lpstr>Graph for k=6 (acyclic)</vt:lpstr>
      <vt:lpstr>This is more realistic for a linear chromosome, rather than circular one</vt:lpstr>
      <vt:lpstr>Graph for k=4</vt:lpstr>
      <vt:lpstr>we can see that a few nodes have multiple edges coming in or out. In this case, because each internal edge has the same number of edges coming in as out, it still actually forms a Eulerian path! However, it is ambiguous to us which way through the path is the true one. These loops in the path are called bubbles, and genome assembly software is optimized to try to solve them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DESIGNER PORTFOLIO</dc:title>
  <dc:creator>Dell</dc:creator>
  <cp:lastModifiedBy>Mohitha Velagapudi</cp:lastModifiedBy>
  <cp:revision>8</cp:revision>
  <dcterms:modified xsi:type="dcterms:W3CDTF">2023-01-27T05:42:16Z</dcterms:modified>
</cp:coreProperties>
</file>